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62" r:id="rId1"/>
  </p:sldMasterIdLst>
  <p:notesMasterIdLst>
    <p:notesMasterId r:id="rId46"/>
  </p:notesMasterIdLst>
  <p:sldIdLst>
    <p:sldId id="256" r:id="rId2"/>
    <p:sldId id="321" r:id="rId3"/>
    <p:sldId id="257" r:id="rId4"/>
    <p:sldId id="263" r:id="rId5"/>
    <p:sldId id="260" r:id="rId6"/>
    <p:sldId id="265" r:id="rId7"/>
    <p:sldId id="261" r:id="rId8"/>
    <p:sldId id="266" r:id="rId9"/>
    <p:sldId id="264" r:id="rId10"/>
    <p:sldId id="267" r:id="rId11"/>
    <p:sldId id="269" r:id="rId12"/>
    <p:sldId id="273" r:id="rId13"/>
    <p:sldId id="270" r:id="rId14"/>
    <p:sldId id="312" r:id="rId15"/>
    <p:sldId id="271" r:id="rId16"/>
    <p:sldId id="274" r:id="rId17"/>
    <p:sldId id="272" r:id="rId18"/>
    <p:sldId id="275" r:id="rId19"/>
    <p:sldId id="276" r:id="rId20"/>
    <p:sldId id="277" r:id="rId21"/>
    <p:sldId id="279" r:id="rId22"/>
    <p:sldId id="278" r:id="rId23"/>
    <p:sldId id="281" r:id="rId24"/>
    <p:sldId id="282" r:id="rId25"/>
    <p:sldId id="283" r:id="rId26"/>
    <p:sldId id="293" r:id="rId27"/>
    <p:sldId id="289" r:id="rId28"/>
    <p:sldId id="308" r:id="rId29"/>
    <p:sldId id="313" r:id="rId30"/>
    <p:sldId id="286" r:id="rId31"/>
    <p:sldId id="304" r:id="rId32"/>
    <p:sldId id="309" r:id="rId33"/>
    <p:sldId id="310" r:id="rId34"/>
    <p:sldId id="311" r:id="rId35"/>
    <p:sldId id="295" r:id="rId36"/>
    <p:sldId id="301" r:id="rId37"/>
    <p:sldId id="305" r:id="rId38"/>
    <p:sldId id="306" r:id="rId39"/>
    <p:sldId id="315" r:id="rId40"/>
    <p:sldId id="316" r:id="rId41"/>
    <p:sldId id="317" r:id="rId42"/>
    <p:sldId id="318" r:id="rId43"/>
    <p:sldId id="319" r:id="rId44"/>
    <p:sldId id="320"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464" autoAdjust="0"/>
  </p:normalViewPr>
  <p:slideViewPr>
    <p:cSldViewPr snapToGrid="0" snapToObjects="1">
      <p:cViewPr varScale="1">
        <p:scale>
          <a:sx n="71" d="100"/>
          <a:sy n="71" d="100"/>
        </p:scale>
        <p:origin x="-17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smtClean="0">
                <a:effectLst/>
              </a:rPr>
              <a:t>Bachelor’s: Percent of women nationwide, 2002-2012 </a:t>
            </a:r>
            <a:endParaRPr lang="en-US" dirty="0">
              <a:effectLst/>
            </a:endParaRPr>
          </a:p>
        </c:rich>
      </c:tx>
      <c:layout/>
      <c:overlay val="0"/>
    </c:title>
    <c:autoTitleDeleted val="0"/>
    <c:plotArea>
      <c:layout>
        <c:manualLayout>
          <c:layoutTarget val="inner"/>
          <c:xMode val="edge"/>
          <c:yMode val="edge"/>
          <c:x val="0.195806663000364"/>
          <c:y val="0.122034167502159"/>
          <c:w val="0.473568611179192"/>
          <c:h val="0.66163228097162"/>
        </c:manualLayout>
      </c:layout>
      <c:barChart>
        <c:barDir val="col"/>
        <c:grouping val="stacked"/>
        <c:varyColors val="0"/>
        <c:ser>
          <c:idx val="0"/>
          <c:order val="0"/>
          <c:tx>
            <c:strRef>
              <c:f>Sheet1!$A$2</c:f>
              <c:strCache>
                <c:ptCount val="1"/>
                <c:pt idx="0">
                  <c:v>White women</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Sheet1!$B$2:$E$2</c:f>
              <c:numCache>
                <c:formatCode>#,##0.00</c:formatCode>
                <c:ptCount val="4"/>
                <c:pt idx="0" formatCode="General">
                  <c:v>27.46</c:v>
                </c:pt>
                <c:pt idx="1">
                  <c:v>15.00722991117538</c:v>
                </c:pt>
                <c:pt idx="2">
                  <c:v>9.991281675555538</c:v>
                </c:pt>
                <c:pt idx="3">
                  <c:v>11.81</c:v>
                </c:pt>
              </c:numCache>
            </c:numRef>
          </c:val>
        </c:ser>
        <c:ser>
          <c:idx val="1"/>
          <c:order val="1"/>
          <c:tx>
            <c:strRef>
              <c:f>Sheet1!$A$3</c:f>
              <c:strCache>
                <c:ptCount val="1"/>
                <c:pt idx="0">
                  <c:v>Asian women</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Sheet1!$B$3:$E$3</c:f>
              <c:numCache>
                <c:formatCode>#,##0.00</c:formatCode>
                <c:ptCount val="4"/>
                <c:pt idx="0" formatCode="General">
                  <c:v>2.45</c:v>
                </c:pt>
                <c:pt idx="1">
                  <c:v>1.520347035736418</c:v>
                </c:pt>
                <c:pt idx="2">
                  <c:v>2.896693994998218</c:v>
                </c:pt>
                <c:pt idx="3">
                  <c:v>3.0</c:v>
                </c:pt>
              </c:numCache>
            </c:numRef>
          </c:val>
        </c:ser>
        <c:ser>
          <c:idx val="2"/>
          <c:order val="2"/>
          <c:tx>
            <c:strRef>
              <c:f>Sheet1!$A$4</c:f>
              <c:strCache>
                <c:ptCount val="1"/>
                <c:pt idx="0">
                  <c:v>Black women</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Sheet1!$B$4:$E$4</c:f>
              <c:numCache>
                <c:formatCode>#,##0.00</c:formatCode>
                <c:ptCount val="4"/>
                <c:pt idx="0" formatCode="General">
                  <c:v>7.37</c:v>
                </c:pt>
                <c:pt idx="1">
                  <c:v>1.072092542863045</c:v>
                </c:pt>
                <c:pt idx="2">
                  <c:v>4.265225346174784</c:v>
                </c:pt>
                <c:pt idx="3">
                  <c:v>1.47</c:v>
                </c:pt>
              </c:numCache>
            </c:numRef>
          </c:val>
        </c:ser>
        <c:ser>
          <c:idx val="3"/>
          <c:order val="3"/>
          <c:tx>
            <c:strRef>
              <c:f>Sheet1!$A$5</c:f>
              <c:strCache>
                <c:ptCount val="1"/>
                <c:pt idx="0">
                  <c:v>Latinas</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Sheet1!$B$5:$E$5</c:f>
              <c:numCache>
                <c:formatCode>#,##0.00</c:formatCode>
                <c:ptCount val="4"/>
                <c:pt idx="0" formatCode="General">
                  <c:v>9.75</c:v>
                </c:pt>
                <c:pt idx="1">
                  <c:v>1.032844453625284</c:v>
                </c:pt>
                <c:pt idx="2">
                  <c:v>1.751851109028173</c:v>
                </c:pt>
                <c:pt idx="3">
                  <c:v>1.9</c:v>
                </c:pt>
              </c:numCache>
            </c:numRef>
          </c:val>
        </c:ser>
        <c:ser>
          <c:idx val="4"/>
          <c:order val="4"/>
          <c:tx>
            <c:strRef>
              <c:f>Sheet1!$A$6</c:f>
              <c:strCache>
                <c:ptCount val="1"/>
                <c:pt idx="0">
                  <c:v>Other/unknown ethnicity, women</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Sheet1!$B$6:$E$6</c:f>
              <c:numCache>
                <c:formatCode>#,##0.00</c:formatCode>
                <c:ptCount val="4"/>
                <c:pt idx="0" formatCode="General">
                  <c:v>1.32</c:v>
                </c:pt>
                <c:pt idx="1">
                  <c:v>1.605040280933691</c:v>
                </c:pt>
                <c:pt idx="2">
                  <c:v>2.094649077208335</c:v>
                </c:pt>
                <c:pt idx="3">
                  <c:v>0.96</c:v>
                </c:pt>
              </c:numCache>
            </c:numRef>
          </c:val>
        </c:ser>
        <c:ser>
          <c:idx val="5"/>
          <c:order val="5"/>
          <c:tx>
            <c:strRef>
              <c:f>Sheet1!$A$7</c:f>
              <c:strCache>
                <c:ptCount val="1"/>
                <c:pt idx="0">
                  <c:v>American Indian women</c:v>
                </c:pt>
              </c:strCache>
            </c:strRef>
          </c:tx>
          <c:invertIfNegative val="0"/>
          <c:cat>
            <c:strRef>
              <c:f>Sheet1!$B$1:$E$1</c:f>
              <c:strCache>
                <c:ptCount val="4"/>
                <c:pt idx="0">
                  <c:v>US citizens &amp; residents</c:v>
                </c:pt>
                <c:pt idx="1">
                  <c:v>Physics</c:v>
                </c:pt>
                <c:pt idx="2">
                  <c:v>Computer science</c:v>
                </c:pt>
                <c:pt idx="3">
                  <c:v>Engineering</c:v>
                </c:pt>
              </c:strCache>
            </c:strRef>
          </c:cat>
          <c:val>
            <c:numRef>
              <c:f>Sheet1!$B$7:$E$7</c:f>
              <c:numCache>
                <c:formatCode>#,##0.00</c:formatCode>
                <c:ptCount val="4"/>
                <c:pt idx="0" formatCode="General">
                  <c:v>0.43</c:v>
                </c:pt>
                <c:pt idx="1">
                  <c:v>0.126007023342285</c:v>
                </c:pt>
                <c:pt idx="2">
                  <c:v>0.156561460094223</c:v>
                </c:pt>
                <c:pt idx="3">
                  <c:v>0.11</c:v>
                </c:pt>
              </c:numCache>
            </c:numRef>
          </c:val>
        </c:ser>
        <c:dLbls>
          <c:showLegendKey val="0"/>
          <c:showVal val="0"/>
          <c:showCatName val="0"/>
          <c:showSerName val="0"/>
          <c:showPercent val="0"/>
          <c:showBubbleSize val="0"/>
        </c:dLbls>
        <c:gapWidth val="150"/>
        <c:overlap val="100"/>
        <c:axId val="2146925224"/>
        <c:axId val="2146928392"/>
      </c:barChart>
      <c:catAx>
        <c:axId val="2146925224"/>
        <c:scaling>
          <c:orientation val="minMax"/>
        </c:scaling>
        <c:delete val="0"/>
        <c:axPos val="b"/>
        <c:majorTickMark val="out"/>
        <c:minorTickMark val="none"/>
        <c:tickLblPos val="nextTo"/>
        <c:txPr>
          <a:bodyPr/>
          <a:lstStyle/>
          <a:p>
            <a:pPr>
              <a:defRPr sz="1200"/>
            </a:pPr>
            <a:endParaRPr lang="en-US"/>
          </a:p>
        </c:txPr>
        <c:crossAx val="2146928392"/>
        <c:crosses val="autoZero"/>
        <c:auto val="1"/>
        <c:lblAlgn val="ctr"/>
        <c:lblOffset val="100"/>
        <c:noMultiLvlLbl val="0"/>
      </c:catAx>
      <c:valAx>
        <c:axId val="2146928392"/>
        <c:scaling>
          <c:orientation val="minMax"/>
        </c:scaling>
        <c:delete val="0"/>
        <c:axPos val="l"/>
        <c:majorGridlines/>
        <c:numFmt formatCode="General" sourceLinked="1"/>
        <c:majorTickMark val="out"/>
        <c:minorTickMark val="none"/>
        <c:tickLblPos val="nextTo"/>
        <c:crossAx val="2146925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2160" b="1" i="0" u="none" strike="noStrike" baseline="0" dirty="0" smtClean="0">
                <a:effectLst/>
              </a:rPr>
              <a:t>Bachelor’s: Percent of women nationwide, 2002-2012</a:t>
            </a:r>
            <a:r>
              <a:rPr lang="en-US" sz="2160" b="1" i="0" u="none" strike="noStrike" baseline="0" dirty="0" smtClean="0"/>
              <a:t> </a:t>
            </a:r>
            <a:endParaRPr lang="en-US" dirty="0"/>
          </a:p>
        </c:rich>
      </c:tx>
      <c:layout>
        <c:manualLayout>
          <c:xMode val="edge"/>
          <c:yMode val="edge"/>
          <c:x val="0.202949607623509"/>
          <c:y val="0.0"/>
        </c:manualLayout>
      </c:layout>
      <c:overlay val="0"/>
    </c:title>
    <c:autoTitleDeleted val="0"/>
    <c:plotArea>
      <c:layout/>
      <c:barChart>
        <c:barDir val="col"/>
        <c:grouping val="stacked"/>
        <c:varyColors val="0"/>
        <c:ser>
          <c:idx val="0"/>
          <c:order val="0"/>
          <c:tx>
            <c:strRef>
              <c:f>Sheet1!$B$1</c:f>
              <c:strCache>
                <c:ptCount val="1"/>
                <c:pt idx="0">
                  <c:v>White</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Sheet1!$B$2:$B$9</c:f>
              <c:numCache>
                <c:formatCode>0</c:formatCode>
                <c:ptCount val="8"/>
                <c:pt idx="0">
                  <c:v>27.46</c:v>
                </c:pt>
                <c:pt idx="1">
                  <c:v>38.6584995296588</c:v>
                </c:pt>
                <c:pt idx="2">
                  <c:v>37.79377008575895</c:v>
                </c:pt>
                <c:pt idx="3">
                  <c:v>30.8578256890064</c:v>
                </c:pt>
                <c:pt idx="4">
                  <c:v>31.77634963032729</c:v>
                </c:pt>
                <c:pt idx="5">
                  <c:v>9.991281675555538</c:v>
                </c:pt>
                <c:pt idx="6">
                  <c:v>11.81</c:v>
                </c:pt>
                <c:pt idx="7">
                  <c:v>15.00722991117538</c:v>
                </c:pt>
              </c:numCache>
            </c:numRef>
          </c:val>
        </c:ser>
        <c:ser>
          <c:idx val="1"/>
          <c:order val="1"/>
          <c:tx>
            <c:strRef>
              <c:f>Sheet1!$C$1</c:f>
              <c:strCache>
                <c:ptCount val="1"/>
                <c:pt idx="0">
                  <c:v>Black</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Sheet1!$C$2:$C$9</c:f>
              <c:numCache>
                <c:formatCode>0</c:formatCode>
                <c:ptCount val="8"/>
                <c:pt idx="0">
                  <c:v>7.37</c:v>
                </c:pt>
                <c:pt idx="1">
                  <c:v>6.127166192686444</c:v>
                </c:pt>
                <c:pt idx="2">
                  <c:v>5.47085019711064</c:v>
                </c:pt>
                <c:pt idx="3">
                  <c:v>5.23661819044714</c:v>
                </c:pt>
                <c:pt idx="4">
                  <c:v>2.929492622041535</c:v>
                </c:pt>
                <c:pt idx="5">
                  <c:v>4.265225346174784</c:v>
                </c:pt>
                <c:pt idx="6">
                  <c:v>1.47</c:v>
                </c:pt>
                <c:pt idx="7">
                  <c:v>1.072092542863045</c:v>
                </c:pt>
              </c:numCache>
            </c:numRef>
          </c:val>
        </c:ser>
        <c:ser>
          <c:idx val="2"/>
          <c:order val="2"/>
          <c:tx>
            <c:strRef>
              <c:f>Sheet1!$D$1</c:f>
              <c:strCache>
                <c:ptCount val="1"/>
                <c:pt idx="0">
                  <c:v>Hispanic/Latino</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Sheet1!$D$2:$D$9</c:f>
              <c:numCache>
                <c:formatCode>0</c:formatCode>
                <c:ptCount val="8"/>
                <c:pt idx="0">
                  <c:v>9.75</c:v>
                </c:pt>
                <c:pt idx="1">
                  <c:v>5.258153945619942</c:v>
                </c:pt>
                <c:pt idx="2">
                  <c:v>4.894864375223175</c:v>
                </c:pt>
                <c:pt idx="3">
                  <c:v>4.184040136953794</c:v>
                </c:pt>
                <c:pt idx="4">
                  <c:v>2.752248092762102</c:v>
                </c:pt>
                <c:pt idx="5">
                  <c:v>1.751851109028173</c:v>
                </c:pt>
                <c:pt idx="6">
                  <c:v>1.9</c:v>
                </c:pt>
                <c:pt idx="7">
                  <c:v>1.032844453625284</c:v>
                </c:pt>
              </c:numCache>
            </c:numRef>
          </c:val>
        </c:ser>
        <c:ser>
          <c:idx val="3"/>
          <c:order val="3"/>
          <c:tx>
            <c:strRef>
              <c:f>Sheet1!$E$1</c:f>
              <c:strCache>
                <c:ptCount val="1"/>
                <c:pt idx="0">
                  <c:v>Asian</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Sheet1!$E$2:$E$9</c:f>
              <c:numCache>
                <c:formatCode>0</c:formatCode>
                <c:ptCount val="8"/>
                <c:pt idx="0">
                  <c:v>2.45</c:v>
                </c:pt>
                <c:pt idx="1">
                  <c:v>3.604299604015761</c:v>
                </c:pt>
                <c:pt idx="2">
                  <c:v>8.756584785041326</c:v>
                </c:pt>
                <c:pt idx="3">
                  <c:v>6.966337841960744</c:v>
                </c:pt>
                <c:pt idx="4">
                  <c:v>4.367280412000571</c:v>
                </c:pt>
                <c:pt idx="5">
                  <c:v>2.896693994998207</c:v>
                </c:pt>
                <c:pt idx="6">
                  <c:v>3.0</c:v>
                </c:pt>
                <c:pt idx="7">
                  <c:v>1.520347035736418</c:v>
                </c:pt>
              </c:numCache>
            </c:numRef>
          </c:val>
        </c:ser>
        <c:ser>
          <c:idx val="4"/>
          <c:order val="4"/>
          <c:tx>
            <c:strRef>
              <c:f>Sheet1!$F$1</c:f>
              <c:strCache>
                <c:ptCount val="1"/>
                <c:pt idx="0">
                  <c:v>Other/unknown</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Sheet1!$F$2:$F$9</c:f>
              <c:numCache>
                <c:formatCode>0</c:formatCode>
                <c:ptCount val="8"/>
                <c:pt idx="0">
                  <c:v>1.32</c:v>
                </c:pt>
                <c:pt idx="1">
                  <c:v>3.607423082078332</c:v>
                </c:pt>
                <c:pt idx="2">
                  <c:v>3.153889606101174</c:v>
                </c:pt>
                <c:pt idx="3">
                  <c:v>2.507712125834774</c:v>
                </c:pt>
                <c:pt idx="4">
                  <c:v>2.338884103148867</c:v>
                </c:pt>
                <c:pt idx="5">
                  <c:v>2.094649077208335</c:v>
                </c:pt>
                <c:pt idx="6">
                  <c:v>0.96</c:v>
                </c:pt>
                <c:pt idx="7">
                  <c:v>1.605040280933691</c:v>
                </c:pt>
              </c:numCache>
            </c:numRef>
          </c:val>
        </c:ser>
        <c:ser>
          <c:idx val="5"/>
          <c:order val="5"/>
          <c:tx>
            <c:strRef>
              <c:f>Sheet1!$G$1</c:f>
              <c:strCache>
                <c:ptCount val="1"/>
                <c:pt idx="0">
                  <c:v>American Indian</c:v>
                </c:pt>
              </c:strCache>
            </c:strRef>
          </c:tx>
          <c:invertIfNegative val="0"/>
          <c:cat>
            <c:strRef>
              <c:f>Sheet1!$A$2:$A$9</c:f>
              <c:strCache>
                <c:ptCount val="8"/>
                <c:pt idx="0">
                  <c:v>US citizens &amp; residents</c:v>
                </c:pt>
                <c:pt idx="1">
                  <c:v>Bachelor's degree recipients</c:v>
                </c:pt>
                <c:pt idx="2">
                  <c:v>Biological sciences</c:v>
                </c:pt>
                <c:pt idx="3">
                  <c:v>Chemistry</c:v>
                </c:pt>
                <c:pt idx="4">
                  <c:v>Math</c:v>
                </c:pt>
                <c:pt idx="5">
                  <c:v>Computer science</c:v>
                </c:pt>
                <c:pt idx="6">
                  <c:v>Engineering</c:v>
                </c:pt>
                <c:pt idx="7">
                  <c:v>Physics</c:v>
                </c:pt>
              </c:strCache>
            </c:strRef>
          </c:cat>
          <c:val>
            <c:numRef>
              <c:f>Sheet1!$G$2:$G$9</c:f>
              <c:numCache>
                <c:formatCode>0</c:formatCode>
                <c:ptCount val="8"/>
                <c:pt idx="0">
                  <c:v>0.43</c:v>
                </c:pt>
                <c:pt idx="1">
                  <c:v>0.420414082216008</c:v>
                </c:pt>
                <c:pt idx="2">
                  <c:v>0.400311937583821</c:v>
                </c:pt>
                <c:pt idx="3">
                  <c:v>0.337299569476931</c:v>
                </c:pt>
                <c:pt idx="4">
                  <c:v>0.200794501701176</c:v>
                </c:pt>
                <c:pt idx="5">
                  <c:v>0.156561460094223</c:v>
                </c:pt>
                <c:pt idx="6">
                  <c:v>0.11</c:v>
                </c:pt>
                <c:pt idx="7">
                  <c:v>0.126007023342285</c:v>
                </c:pt>
              </c:numCache>
            </c:numRef>
          </c:val>
        </c:ser>
        <c:dLbls>
          <c:showLegendKey val="0"/>
          <c:showVal val="0"/>
          <c:showCatName val="0"/>
          <c:showSerName val="0"/>
          <c:showPercent val="0"/>
          <c:showBubbleSize val="0"/>
        </c:dLbls>
        <c:gapWidth val="150"/>
        <c:overlap val="100"/>
        <c:axId val="-2096728184"/>
        <c:axId val="-2097067208"/>
      </c:barChart>
      <c:catAx>
        <c:axId val="-2096728184"/>
        <c:scaling>
          <c:orientation val="minMax"/>
        </c:scaling>
        <c:delete val="0"/>
        <c:axPos val="b"/>
        <c:numFmt formatCode="General" sourceLinked="0"/>
        <c:majorTickMark val="out"/>
        <c:minorTickMark val="none"/>
        <c:tickLblPos val="nextTo"/>
        <c:txPr>
          <a:bodyPr/>
          <a:lstStyle/>
          <a:p>
            <a:pPr>
              <a:defRPr sz="1200"/>
            </a:pPr>
            <a:endParaRPr lang="en-US"/>
          </a:p>
        </c:txPr>
        <c:crossAx val="-2097067208"/>
        <c:crosses val="autoZero"/>
        <c:auto val="1"/>
        <c:lblAlgn val="ctr"/>
        <c:lblOffset val="100"/>
        <c:noMultiLvlLbl val="0"/>
      </c:catAx>
      <c:valAx>
        <c:axId val="-2097067208"/>
        <c:scaling>
          <c:orientation val="minMax"/>
        </c:scaling>
        <c:delete val="0"/>
        <c:axPos val="l"/>
        <c:majorGridlines/>
        <c:numFmt formatCode="0" sourceLinked="1"/>
        <c:majorTickMark val="out"/>
        <c:minorTickMark val="none"/>
        <c:tickLblPos val="nextTo"/>
        <c:crossAx val="-209672818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E1F202-9E72-D645-9F37-885E26B450D1}"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DA86B-45A0-CD4A-AF47-26EAE3E38AE7}" type="slidenum">
              <a:rPr lang="en-US" smtClean="0"/>
              <a:t>‹#›</a:t>
            </a:fld>
            <a:endParaRPr lang="en-US"/>
          </a:p>
        </p:txBody>
      </p:sp>
    </p:spTree>
    <p:extLst>
      <p:ext uri="{BB962C8B-B14F-4D97-AF65-F5344CB8AC3E}">
        <p14:creationId xmlns:p14="http://schemas.microsoft.com/office/powerpoint/2010/main" val="1001678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Angela Johnson, from St. Mary’s College of Maryland—a public liberal arts college. My</a:t>
            </a:r>
            <a:r>
              <a:rPr lang="en-US" baseline="0" dirty="0" smtClean="0"/>
              <a:t> profession is teacher education, but before that I was a high school physics teacher, and my research focus is on women of color in STEM, especially in physics.</a:t>
            </a:r>
          </a:p>
          <a:p>
            <a:endParaRPr lang="en-US" baseline="0" dirty="0" smtClean="0"/>
          </a:p>
          <a:p>
            <a:r>
              <a:rPr lang="en-US" baseline="0" dirty="0" err="1" smtClean="0"/>
              <a:t>Apriel</a:t>
            </a:r>
            <a:r>
              <a:rPr lang="en-US" baseline="0" dirty="0" smtClean="0"/>
              <a:t> </a:t>
            </a:r>
            <a:r>
              <a:rPr lang="en-US" baseline="0" dirty="0" err="1" smtClean="0"/>
              <a:t>Hodari</a:t>
            </a:r>
            <a:r>
              <a:rPr lang="en-US" baseline="0" dirty="0" smtClean="0"/>
              <a:t> isn’t with us because she’s back in DC, getting ready to leave for a year-long Fulbright in London!</a:t>
            </a:r>
          </a:p>
          <a:p>
            <a:endParaRPr lang="en-US" baseline="0" dirty="0" smtClean="0"/>
          </a:p>
          <a:p>
            <a:r>
              <a:rPr lang="en-US" baseline="0" dirty="0" smtClean="0"/>
              <a:t>And really Mia </a:t>
            </a:r>
            <a:r>
              <a:rPr lang="en-US" baseline="0" dirty="0" err="1" smtClean="0"/>
              <a:t>Ong</a:t>
            </a:r>
            <a:r>
              <a:rPr lang="en-US" baseline="0" dirty="0" smtClean="0"/>
              <a:t> should be listed as a co-author.</a:t>
            </a:r>
          </a:p>
          <a:p>
            <a:endParaRPr lang="en-US" baseline="0" dirty="0" smtClean="0"/>
          </a:p>
          <a:p>
            <a:r>
              <a:rPr lang="en-US" baseline="0" dirty="0" smtClean="0"/>
              <a:t>I’m especially glad to be here doing something constructive, as it’s been a very hard summer for those of us concerned with racial justice. I keep thinking of something Dr. Martin Luther King said—”the arc of the moral universe is long, but it bends toward justice.” My hope is that the work we will do together today will help that bending.</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a:t>
            </a:fld>
            <a:endParaRPr lang="en-US"/>
          </a:p>
        </p:txBody>
      </p:sp>
    </p:spTree>
    <p:extLst>
      <p:ext uri="{BB962C8B-B14F-4D97-AF65-F5344CB8AC3E}">
        <p14:creationId xmlns:p14="http://schemas.microsoft.com/office/powerpoint/2010/main" val="4058310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isolation was especially destructive because of the lone genius stereotype: the idea that scientific knowledge is gained through singular natural ability and independent hard work, rather than through team-work and collaboration.</a:t>
            </a:r>
            <a:r>
              <a:rPr lang="en-US" dirty="0" smtClean="0">
                <a:effectLst/>
              </a:rPr>
              <a:t> </a:t>
            </a:r>
          </a:p>
          <a:p>
            <a:endParaRPr lang="en-US" dirty="0" smtClean="0">
              <a:effectLst/>
            </a:endParaRPr>
          </a:p>
          <a:p>
            <a:r>
              <a:rPr lang="en-US" dirty="0" smtClean="0">
                <a:effectLst/>
              </a:rPr>
              <a:t>(read quote)—so</a:t>
            </a:r>
            <a:r>
              <a:rPr lang="en-US" baseline="0" dirty="0" smtClean="0">
                <a:effectLst/>
              </a:rPr>
              <a:t> much is going on in this quote. There’s the stereotype of scientists as white men in lab coats—so they “just look smarter.” There’s no-one who looks like her. And she’s thinking about this </a:t>
            </a:r>
            <a:r>
              <a:rPr lang="en-US" i="1" baseline="0" dirty="0" smtClean="0">
                <a:effectLst/>
              </a:rPr>
              <a:t>during exams</a:t>
            </a:r>
            <a:r>
              <a:rPr lang="en-US" i="0" baseline="0" dirty="0" smtClean="0">
                <a:effectLst/>
              </a:rPr>
              <a:t>, which means she’s creating a stereotype threat—which can go on to suppress her performance precisely because she’s trying to disprove it and getting all worked up about it. So while the students around her are just taking their tests, she’s both taking her test and worrying about whether she’s smart enough and feeling isolated.</a:t>
            </a:r>
          </a:p>
          <a:p>
            <a:endParaRPr lang="en-US" i="0" baseline="0" dirty="0" smtClean="0">
              <a:effectLst/>
            </a:endParaRPr>
          </a:p>
          <a:p>
            <a:r>
              <a:rPr lang="en-US" i="0" baseline="0" dirty="0" smtClean="0">
                <a:effectLst/>
              </a:rPr>
              <a:t>The second very common experience that women reported was </a:t>
            </a:r>
            <a:r>
              <a:rPr lang="en-US" i="0" baseline="0" dirty="0" err="1" smtClean="0">
                <a:effectLst/>
              </a:rPr>
              <a:t>microaggressions</a:t>
            </a:r>
            <a:r>
              <a:rPr lang="en-US" i="0" baseline="0" dirty="0" smtClean="0">
                <a:effectLst/>
              </a:rPr>
              <a: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11</a:t>
            </a:fld>
            <a:endParaRPr lang="en-US"/>
          </a:p>
        </p:txBody>
      </p:sp>
    </p:spTree>
    <p:extLst>
      <p:ext uri="{BB962C8B-B14F-4D97-AF65-F5344CB8AC3E}">
        <p14:creationId xmlns:p14="http://schemas.microsoft.com/office/powerpoint/2010/main" val="1596984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smtClean="0"/>
              <a:t>microaggressions </a:t>
            </a:r>
            <a:r>
              <a:rPr lang="en-US" dirty="0" smtClean="0"/>
              <a:t>are </a:t>
            </a:r>
            <a:r>
              <a:rPr lang="en" dirty="0" smtClean="0"/>
              <a:t>are </a:t>
            </a:r>
            <a:r>
              <a:rPr lang="en" dirty="0"/>
              <a:t>subtle indignities, slights or insults directed to them because of their race or gender, consciously or unconsciously. </a:t>
            </a:r>
          </a:p>
          <a:p>
            <a:pPr lvl="0" rtl="0">
              <a:spcBef>
                <a:spcPts val="0"/>
              </a:spcBef>
              <a:buNone/>
            </a:pPr>
            <a:endParaRPr dirty="0"/>
          </a:p>
          <a:p>
            <a:r>
              <a:rPr lang="en-US" sz="1200" kern="1200" dirty="0" smtClean="0">
                <a:solidFill>
                  <a:schemeClr val="tx1"/>
                </a:solidFill>
                <a:effectLst/>
                <a:latin typeface="+mn-lt"/>
                <a:ea typeface="+mn-ea"/>
                <a:cs typeface="+mn-cs"/>
              </a:rPr>
              <a:t>On</a:t>
            </a:r>
            <a:r>
              <a:rPr lang="en-US" sz="1200" kern="1200" baseline="0" dirty="0" smtClean="0">
                <a:solidFill>
                  <a:schemeClr val="tx1"/>
                </a:solidFill>
                <a:effectLst/>
                <a:latin typeface="+mn-lt"/>
                <a:ea typeface="+mn-ea"/>
                <a:cs typeface="+mn-cs"/>
              </a:rPr>
              <a:t> the following slide is an example, collected from a</a:t>
            </a:r>
            <a:r>
              <a:rPr lang="en-US" sz="1200" kern="1200" dirty="0" smtClean="0">
                <a:solidFill>
                  <a:schemeClr val="tx1"/>
                </a:solidFill>
                <a:effectLst/>
                <a:latin typeface="+mn-lt"/>
                <a:ea typeface="+mn-ea"/>
                <a:cs typeface="+mn-cs"/>
              </a:rPr>
              <a:t> Black physics talking about a summer research experience:</a:t>
            </a:r>
            <a:r>
              <a:rPr lang="en-US" sz="1200" kern="1200" baseline="0" dirty="0" smtClean="0">
                <a:solidFill>
                  <a:schemeClr val="tx1"/>
                </a:solidFill>
                <a:effectLst/>
                <a:latin typeface="+mn-lt"/>
                <a:ea typeface="+mn-ea"/>
                <a:cs typeface="+mn-cs"/>
              </a:rPr>
              <a:t> (read quote)</a:t>
            </a:r>
            <a:endParaRPr lang="en-US" dirty="0"/>
          </a:p>
        </p:txBody>
      </p:sp>
    </p:spTree>
    <p:extLst>
      <p:ext uri="{BB962C8B-B14F-4D97-AF65-F5344CB8AC3E}">
        <p14:creationId xmlns:p14="http://schemas.microsoft.com/office/powerpoint/2010/main" val="1927576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quote)</a:t>
            </a:r>
          </a:p>
          <a:p>
            <a:endParaRPr lang="en-US" baseline="0" dirty="0" smtClean="0"/>
          </a:p>
          <a:p>
            <a:r>
              <a:rPr lang="en-US" baseline="0" dirty="0" smtClean="0"/>
              <a:t>So let’s see how this affected her:</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13</a:t>
            </a:fld>
            <a:endParaRPr lang="en-US"/>
          </a:p>
        </p:txBody>
      </p:sp>
    </p:spTree>
    <p:extLst>
      <p:ext uri="{BB962C8B-B14F-4D97-AF65-F5344CB8AC3E}">
        <p14:creationId xmlns:p14="http://schemas.microsoft.com/office/powerpoint/2010/main" val="91152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dirty="0" smtClean="0"/>
          </a:p>
          <a:p>
            <a:r>
              <a:rPr lang="en-US" dirty="0" smtClean="0"/>
              <a:t>In this quote we really see how her</a:t>
            </a:r>
            <a:r>
              <a:rPr lang="en-US" baseline="0" dirty="0" smtClean="0"/>
              <a:t> isolation made her worry about fulfilling negative stereotypes about women and people of color—she recognizes it herself.</a:t>
            </a:r>
          </a:p>
          <a:p>
            <a:endParaRPr lang="en-US" baseline="0" dirty="0" smtClean="0"/>
          </a:p>
          <a:p>
            <a:r>
              <a:rPr lang="en-US" dirty="0" smtClean="0"/>
              <a:t>The next story</a:t>
            </a:r>
            <a:r>
              <a:rPr lang="en-US" baseline="0" dirty="0" smtClean="0"/>
              <a:t> comes from a Black women in a physics post-doc. In it you will see that a casual conversation with her lab group in a bar suddenly turns into her being treated not like one of a group of physicists but like a representative of her gender and race:</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14</a:t>
            </a:fld>
            <a:endParaRPr lang="en-US"/>
          </a:p>
        </p:txBody>
      </p:sp>
    </p:spTree>
    <p:extLst>
      <p:ext uri="{BB962C8B-B14F-4D97-AF65-F5344CB8AC3E}">
        <p14:creationId xmlns:p14="http://schemas.microsoft.com/office/powerpoint/2010/main" val="2763801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[read quote]</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But the really damaging part was what happened next. </a:t>
            </a:r>
            <a:r>
              <a:rPr lang="en-US" sz="1200" dirty="0" smtClean="0"/>
              <a:t>She reported the incident to the group’s leader, their joint advisor, also a White man, only to later learn that he had done nothing about it. Meanwhile, other group members pressured her to apologize to her White peer for being overly sensitive and for creating tension within the otherwise cohesive group.</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As a result, she left the group. She said, “I just didn’t find that I had enough respect for the research to put myself through being around people who made me incredibly uncomfortable and who upset me deeply.”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My analysis is that there simply</a:t>
            </a:r>
            <a:r>
              <a:rPr lang="en-US" sz="1200" baseline="0" dirty="0" smtClean="0"/>
              <a:t> wasn’t a way for this woman to be herself in her lab group—she was expected to compromise too many parts of herself in the interests of group harmony.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To sum up—a Black astronomer described it like this: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15</a:t>
            </a:fld>
            <a:endParaRPr lang="en-US"/>
          </a:p>
        </p:txBody>
      </p:sp>
    </p:spTree>
    <p:extLst>
      <p:ext uri="{BB962C8B-B14F-4D97-AF65-F5344CB8AC3E}">
        <p14:creationId xmlns:p14="http://schemas.microsoft.com/office/powerpoint/2010/main" val="2198553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dirty="0"/>
              <a:t>READ QUOTE</a:t>
            </a:r>
            <a:r>
              <a:rPr lang="en" dirty="0" smtClean="0"/>
              <a:t>.</a:t>
            </a:r>
            <a:endParaRPr lang="en-US" dirty="0" smtClean="0"/>
          </a:p>
          <a:p>
            <a:pPr lvl="0">
              <a:spcBef>
                <a:spcPts val="0"/>
              </a:spcBef>
              <a:buNone/>
            </a:pPr>
            <a:endParaRPr lang="en-US" dirty="0" smtClean="0"/>
          </a:p>
          <a:p>
            <a:pPr lvl="0">
              <a:spcBef>
                <a:spcPts val="0"/>
              </a:spcBef>
              <a:buNone/>
            </a:pPr>
            <a:r>
              <a:rPr lang="en-US" sz="1200" kern="1200" dirty="0" smtClean="0">
                <a:solidFill>
                  <a:schemeClr val="tx1"/>
                </a:solidFill>
                <a:effectLst/>
                <a:latin typeface="+mn-lt"/>
                <a:ea typeface="+mn-ea"/>
                <a:cs typeface="+mn-cs"/>
              </a:rPr>
              <a:t>In happier news, the women in these studies were all still studying or working in physics, computer science or engineering. </a:t>
            </a:r>
            <a:endParaRPr lang="en" dirty="0"/>
          </a:p>
        </p:txBody>
      </p:sp>
    </p:spTree>
    <p:extLst>
      <p:ext uri="{BB962C8B-B14F-4D97-AF65-F5344CB8AC3E}">
        <p14:creationId xmlns:p14="http://schemas.microsoft.com/office/powerpoint/2010/main" val="7020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asked about what they had done to stick it out, many of them described finding </a:t>
            </a:r>
            <a:r>
              <a:rPr lang="en-US" sz="1200" kern="1200" dirty="0" err="1" smtClean="0">
                <a:solidFill>
                  <a:schemeClr val="tx1"/>
                </a:solidFill>
                <a:effectLst/>
                <a:latin typeface="+mn-lt"/>
                <a:ea typeface="+mn-ea"/>
                <a:cs typeface="+mn-cs"/>
              </a:rPr>
              <a:t>counterspaces</a:t>
            </a:r>
            <a:r>
              <a:rPr lang="en-US" sz="1200" kern="1200" dirty="0" smtClean="0">
                <a:solidFill>
                  <a:schemeClr val="tx1"/>
                </a:solidFill>
                <a:effectLst/>
                <a:latin typeface="+mn-lt"/>
                <a:ea typeface="+mn-ea"/>
                <a:cs typeface="+mn-cs"/>
              </a:rPr>
              <a:t> where they could find validation that they belonged in their fields, vent frustrations about racism and sexism, and express both their identities as physicists.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17</a:t>
            </a:fld>
            <a:endParaRPr lang="en-US"/>
          </a:p>
        </p:txBody>
      </p:sp>
    </p:spTree>
    <p:extLst>
      <p:ext uri="{BB962C8B-B14F-4D97-AF65-F5344CB8AC3E}">
        <p14:creationId xmlns:p14="http://schemas.microsoft.com/office/powerpoint/2010/main" val="369054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US" sz="1200" kern="1200" dirty="0" smtClean="0">
                <a:solidFill>
                  <a:schemeClr val="tx1"/>
                </a:solidFill>
                <a:effectLst/>
                <a:latin typeface="+mn-lt"/>
                <a:ea typeface="+mn-ea"/>
                <a:cs typeface="+mn-cs"/>
              </a:rPr>
              <a:t>Most of them found these </a:t>
            </a:r>
            <a:r>
              <a:rPr lang="en-US" sz="1200" kern="1200" dirty="0" err="1" smtClean="0">
                <a:solidFill>
                  <a:schemeClr val="tx1"/>
                </a:solidFill>
                <a:effectLst/>
                <a:latin typeface="+mn-lt"/>
                <a:ea typeface="+mn-ea"/>
                <a:cs typeface="+mn-cs"/>
              </a:rPr>
              <a:t>counterspaces</a:t>
            </a:r>
            <a:r>
              <a:rPr lang="en-US" sz="1200" kern="1200" dirty="0" smtClean="0">
                <a:solidFill>
                  <a:schemeClr val="tx1"/>
                </a:solidFill>
                <a:effectLst/>
                <a:latin typeface="+mn-lt"/>
                <a:ea typeface="+mn-ea"/>
                <a:cs typeface="+mn-cs"/>
              </a:rPr>
              <a:t> outside of their home departments, either in mentoring relationships, campus student groups, STEM enrichment programs or STEM diversity conferences. Occasionally women found </a:t>
            </a:r>
            <a:r>
              <a:rPr lang="en-US" sz="1200" kern="1200" dirty="0" err="1" smtClean="0">
                <a:solidFill>
                  <a:schemeClr val="tx1"/>
                </a:solidFill>
                <a:effectLst/>
                <a:latin typeface="+mn-lt"/>
                <a:ea typeface="+mn-ea"/>
                <a:cs typeface="+mn-cs"/>
              </a:rPr>
              <a:t>counterspace</a:t>
            </a:r>
            <a:r>
              <a:rPr lang="en-US" sz="1200" kern="1200" dirty="0" smtClean="0">
                <a:solidFill>
                  <a:schemeClr val="tx1"/>
                </a:solidFill>
                <a:effectLst/>
                <a:latin typeface="+mn-lt"/>
                <a:ea typeface="+mn-ea"/>
                <a:cs typeface="+mn-cs"/>
              </a:rPr>
              <a:t> right in their own department, but that was the least common place they found</a:t>
            </a:r>
            <a:r>
              <a:rPr lang="en-US" sz="1200" kern="1200" baseline="0" dirty="0" smtClean="0">
                <a:solidFill>
                  <a:schemeClr val="tx1"/>
                </a:solidFill>
                <a:effectLst/>
                <a:latin typeface="+mn-lt"/>
                <a:ea typeface="+mn-ea"/>
                <a:cs typeface="+mn-cs"/>
              </a:rPr>
              <a:t> support</a:t>
            </a:r>
            <a:r>
              <a:rPr lang="en-US" sz="1200" kern="1200" dirty="0" smtClean="0">
                <a:solidFill>
                  <a:schemeClr val="tx1"/>
                </a:solidFill>
                <a:effectLst/>
                <a:latin typeface="+mn-lt"/>
                <a:ea typeface="+mn-ea"/>
                <a:cs typeface="+mn-cs"/>
              </a:rPr>
              <a:t>.</a:t>
            </a:r>
            <a:r>
              <a:rPr lang="en-US" dirty="0" smtClean="0">
                <a:effectLst/>
              </a:rPr>
              <a:t> On the</a:t>
            </a:r>
            <a:r>
              <a:rPr lang="en-US" baseline="0" dirty="0" smtClean="0">
                <a:effectLst/>
              </a:rPr>
              <a:t> next slide is the first piece of happy news in this talk: A description of what that was like.</a:t>
            </a:r>
          </a:p>
        </p:txBody>
      </p:sp>
    </p:spTree>
    <p:extLst>
      <p:ext uri="{BB962C8B-B14F-4D97-AF65-F5344CB8AC3E}">
        <p14:creationId xmlns:p14="http://schemas.microsoft.com/office/powerpoint/2010/main" val="1628331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spcBef>
                <a:spcPts val="0"/>
              </a:spcBef>
              <a:buNone/>
            </a:pPr>
            <a:r>
              <a:rPr lang="en-US" dirty="0" smtClean="0"/>
              <a:t>[read quote]. </a:t>
            </a:r>
            <a:r>
              <a:rPr lang="en-US" dirty="0" smtClean="0">
                <a:effectLst/>
              </a:rPr>
              <a:t>The</a:t>
            </a:r>
            <a:r>
              <a:rPr lang="en-US" baseline="0" dirty="0" smtClean="0">
                <a:effectLst/>
              </a:rPr>
              <a:t> rest of this talk will focus on what that looked like and, especially, on the actions faculty took to make it happen.</a:t>
            </a:r>
            <a:endParaRPr lang="en-US" dirty="0" smtClean="0"/>
          </a:p>
          <a:p>
            <a:endParaRPr lang="en-US" dirty="0" smtClean="0"/>
          </a:p>
          <a:p>
            <a:endParaRPr lang="en-US" dirty="0" smtClean="0"/>
          </a:p>
          <a:p>
            <a:endParaRPr lang="en-US" dirty="0" smtClean="0"/>
          </a:p>
          <a:p>
            <a:r>
              <a:rPr lang="en-US" dirty="0" smtClean="0"/>
              <a:t>Up to this point, you have been seeing quotes from both my study and the BDB studies. For the remainder of this presentation,</a:t>
            </a:r>
            <a:r>
              <a:rPr lang="en-US" baseline="0" dirty="0" smtClean="0"/>
              <a:t> the data will come from my study. The next quote is from a Black woman in physics in my study.</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19</a:t>
            </a:fld>
            <a:endParaRPr lang="en-US"/>
          </a:p>
        </p:txBody>
      </p:sp>
    </p:spTree>
    <p:extLst>
      <p:ext uri="{BB962C8B-B14F-4D97-AF65-F5344CB8AC3E}">
        <p14:creationId xmlns:p14="http://schemas.microsoft.com/office/powerpoint/2010/main" val="535200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[Don’t read quote]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women I talked to by and large were upbeat about their experiences</a:t>
            </a:r>
            <a:r>
              <a:rPr lang="en-US" sz="1200" kern="1200" baseline="0" dirty="0" smtClean="0">
                <a:solidFill>
                  <a:schemeClr val="tx1"/>
                </a:solidFill>
                <a:effectLst/>
                <a:latin typeface="+mn-lt"/>
                <a:ea typeface="+mn-ea"/>
                <a:cs typeface="+mn-cs"/>
              </a:rPr>
              <a:t> majoring in physics, math and CS. </a:t>
            </a:r>
            <a:r>
              <a:rPr lang="en-US" sz="1200" kern="1200" dirty="0" smtClean="0">
                <a:solidFill>
                  <a:schemeClr val="tx1"/>
                </a:solidFill>
                <a:effectLst/>
                <a:latin typeface="+mn-lt"/>
                <a:ea typeface="+mn-ea"/>
                <a:cs typeface="+mn-cs"/>
              </a:rPr>
              <a:t>Students complained about the workload and how hard the material is and</a:t>
            </a:r>
            <a:r>
              <a:rPr lang="en-US" sz="1200" kern="1200" baseline="0" dirty="0" smtClean="0">
                <a:solidFill>
                  <a:schemeClr val="tx1"/>
                </a:solidFill>
                <a:effectLst/>
                <a:latin typeface="+mn-lt"/>
                <a:ea typeface="+mn-ea"/>
                <a:cs typeface="+mn-cs"/>
              </a:rPr>
              <a:t> staying up all night working on problem sets, </a:t>
            </a:r>
            <a:r>
              <a:rPr lang="en-US" sz="1200" kern="1200" dirty="0" smtClean="0">
                <a:solidFill>
                  <a:schemeClr val="tx1"/>
                </a:solidFill>
                <a:effectLst/>
                <a:latin typeface="+mn-lt"/>
                <a:ea typeface="+mn-ea"/>
                <a:cs typeface="+mn-cs"/>
              </a:rPr>
              <a:t>but they didn’t complain much about the culture. Rather than isolation, the women reported friendship and support.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20</a:t>
            </a:fld>
            <a:endParaRPr lang="en-US"/>
          </a:p>
        </p:txBody>
      </p:sp>
    </p:spTree>
    <p:extLst>
      <p:ext uri="{BB962C8B-B14F-4D97-AF65-F5344CB8AC3E}">
        <p14:creationId xmlns:p14="http://schemas.microsoft.com/office/powerpoint/2010/main" val="256526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my plan for the</a:t>
            </a:r>
            <a:r>
              <a:rPr lang="en-US" baseline="0" dirty="0" smtClean="0"/>
              <a:t> next 25 minutes.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3</a:t>
            </a:fld>
            <a:endParaRPr lang="en-US"/>
          </a:p>
        </p:txBody>
      </p:sp>
    </p:spTree>
    <p:extLst>
      <p:ext uri="{BB962C8B-B14F-4D97-AF65-F5344CB8AC3E}">
        <p14:creationId xmlns:p14="http://schemas.microsoft.com/office/powerpoint/2010/main" val="30142585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r>
              <a:rPr lang="en" dirty="0"/>
              <a:t>[READ THE FIRST QUOTE] I </a:t>
            </a:r>
            <a:r>
              <a:rPr lang="en-US" dirty="0" smtClean="0"/>
              <a:t>was </a:t>
            </a:r>
            <a:r>
              <a:rPr lang="en" dirty="0" smtClean="0"/>
              <a:t>amazed </a:t>
            </a:r>
            <a:r>
              <a:rPr lang="en" dirty="0"/>
              <a:t>to see how often the word “friend” has come up in my study. And </a:t>
            </a:r>
            <a:r>
              <a:rPr lang="en" dirty="0" smtClean="0"/>
              <a:t>I </a:t>
            </a:r>
            <a:r>
              <a:rPr lang="en" dirty="0"/>
              <a:t>consistently saw students working collaboratively to solve problems and understand material in class</a:t>
            </a:r>
            <a:r>
              <a:rPr lang="en" dirty="0" smtClean="0"/>
              <a:t>.</a:t>
            </a:r>
            <a:endParaRPr lang="en-US" dirty="0" smtClean="0"/>
          </a:p>
          <a:p>
            <a:pPr lvl="0" rtl="0">
              <a:lnSpc>
                <a:spcPct val="115000"/>
              </a:lnSpc>
              <a:spcBef>
                <a:spcPts val="0"/>
              </a:spcBef>
              <a:buNone/>
            </a:pPr>
            <a:endParaRPr lang="en-US" dirty="0" smtClean="0"/>
          </a:p>
          <a:p>
            <a:pPr lvl="0" rtl="0">
              <a:lnSpc>
                <a:spcPct val="115000"/>
              </a:lnSpc>
              <a:spcBef>
                <a:spcPts val="0"/>
              </a:spcBef>
              <a:buNone/>
            </a:pPr>
            <a:r>
              <a:rPr lang="en-US" sz="1200" kern="1200" dirty="0" smtClean="0">
                <a:solidFill>
                  <a:schemeClr val="tx1"/>
                </a:solidFill>
                <a:effectLst/>
                <a:latin typeface="+mn-lt"/>
                <a:ea typeface="+mn-ea"/>
                <a:cs typeface="+mn-cs"/>
              </a:rPr>
              <a:t>A Latina physics major talked about how those friendships actually reduced her sense of isolation: </a:t>
            </a:r>
            <a:endParaRPr lang="en" dirty="0"/>
          </a:p>
          <a:p>
            <a:pPr lvl="0" rtl="0">
              <a:lnSpc>
                <a:spcPct val="115000"/>
              </a:lnSpc>
              <a:spcBef>
                <a:spcPts val="0"/>
              </a:spcBef>
              <a:buNone/>
            </a:pPr>
            <a:endParaRPr dirty="0"/>
          </a:p>
        </p:txBody>
      </p:sp>
    </p:spTree>
    <p:extLst>
      <p:ext uri="{BB962C8B-B14F-4D97-AF65-F5344CB8AC3E}">
        <p14:creationId xmlns:p14="http://schemas.microsoft.com/office/powerpoint/2010/main" val="1098938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 quote)</a:t>
            </a:r>
          </a:p>
          <a:p>
            <a:endParaRPr lang="en-US" sz="1200" kern="1200" dirty="0" smtClean="0">
              <a:solidFill>
                <a:schemeClr val="tx1"/>
              </a:solidFill>
              <a:effectLst/>
              <a:latin typeface="+mn-lt"/>
              <a:ea typeface="+mn-ea"/>
              <a:cs typeface="+mn-cs"/>
            </a:endParaRPr>
          </a:p>
          <a:p>
            <a:pPr lvl="0" rtl="0">
              <a:lnSpc>
                <a:spcPct val="115000"/>
              </a:lnSpc>
              <a:spcBef>
                <a:spcPts val="0"/>
              </a:spcBef>
              <a:buNone/>
            </a:pPr>
            <a:r>
              <a:rPr lang="en-US" dirty="0" smtClean="0"/>
              <a:t>Another major theme from the interviews with students is their respect for, trust in and affection for their professors.</a:t>
            </a:r>
          </a:p>
          <a:p>
            <a:pPr lvl="0">
              <a:spcBef>
                <a:spcPts val="0"/>
              </a:spcBef>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22</a:t>
            </a:fld>
            <a:endParaRPr lang="en-US"/>
          </a:p>
        </p:txBody>
      </p:sp>
    </p:spTree>
    <p:extLst>
      <p:ext uri="{BB962C8B-B14F-4D97-AF65-F5344CB8AC3E}">
        <p14:creationId xmlns:p14="http://schemas.microsoft.com/office/powerpoint/2010/main" val="38072203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r>
              <a:rPr lang="en" dirty="0" smtClean="0"/>
              <a:t>[</a:t>
            </a:r>
            <a:r>
              <a:rPr lang="en-US" dirty="0" smtClean="0"/>
              <a:t>don’t </a:t>
            </a:r>
            <a:r>
              <a:rPr lang="en" dirty="0" smtClean="0"/>
              <a:t>READ </a:t>
            </a:r>
            <a:r>
              <a:rPr lang="en" dirty="0"/>
              <a:t>QUOTE] In particular, as you will see on the next slide, </a:t>
            </a:r>
            <a:r>
              <a:rPr lang="en" dirty="0" smtClean="0"/>
              <a:t>the </a:t>
            </a:r>
            <a:r>
              <a:rPr lang="en" dirty="0"/>
              <a:t>women trust their professors to deal with microaggressions.</a:t>
            </a:r>
          </a:p>
          <a:p>
            <a:pPr lvl="0" rtl="0">
              <a:lnSpc>
                <a:spcPct val="115000"/>
              </a:lnSpc>
              <a:spcBef>
                <a:spcPts val="0"/>
              </a:spcBef>
              <a:buNone/>
            </a:pPr>
            <a:endParaRPr dirty="0"/>
          </a:p>
          <a:p>
            <a:pPr lvl="0" rtl="0">
              <a:spcBef>
                <a:spcPts val="0"/>
              </a:spcBef>
              <a:buNone/>
            </a:pPr>
            <a:endParaRPr dirty="0"/>
          </a:p>
        </p:txBody>
      </p:sp>
    </p:spTree>
    <p:extLst>
      <p:ext uri="{BB962C8B-B14F-4D97-AF65-F5344CB8AC3E}">
        <p14:creationId xmlns:p14="http://schemas.microsoft.com/office/powerpoint/2010/main" val="14936522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r>
              <a:rPr lang="en-US" sz="1200" kern="1200" dirty="0" smtClean="0">
                <a:solidFill>
                  <a:schemeClr val="tx1"/>
                </a:solidFill>
                <a:effectLst/>
                <a:latin typeface="+mn-lt"/>
                <a:ea typeface="+mn-ea"/>
                <a:cs typeface="+mn-cs"/>
              </a:rPr>
              <a:t>Remember Becky, the young woman who got laughed at by the “boys club” for spilling a volatile chemical? When asked whether something like this could happen in this institution, she said it</a:t>
            </a:r>
            <a:r>
              <a:rPr lang="en-US" sz="1200" kern="1200" baseline="0" dirty="0" smtClean="0">
                <a:solidFill>
                  <a:schemeClr val="tx1"/>
                </a:solidFill>
                <a:effectLst/>
                <a:latin typeface="+mn-lt"/>
                <a:ea typeface="+mn-ea"/>
                <a:cs typeface="+mn-cs"/>
              </a:rPr>
              <a:t> might, but her department chair would handle it.</a:t>
            </a:r>
            <a:endParaRPr lang="en" dirty="0"/>
          </a:p>
          <a:p>
            <a:pPr lvl="0" rtl="0">
              <a:lnSpc>
                <a:spcPct val="115000"/>
              </a:lnSpc>
              <a:spcBef>
                <a:spcPts val="0"/>
              </a:spcBef>
              <a:buNone/>
            </a:pPr>
            <a:endParaRPr dirty="0"/>
          </a:p>
          <a:p>
            <a:pPr lvl="0" rtl="0">
              <a:lnSpc>
                <a:spcPct val="115000"/>
              </a:lnSpc>
              <a:spcBef>
                <a:spcPts val="0"/>
              </a:spcBef>
              <a:buNone/>
            </a:pPr>
            <a:r>
              <a:rPr lang="en" dirty="0"/>
              <a:t>A White woman actually told me a story about a professor taking on a microaggression in class.</a:t>
            </a:r>
          </a:p>
          <a:p>
            <a:pPr lvl="0">
              <a:spcBef>
                <a:spcPts val="0"/>
              </a:spcBef>
              <a:buNone/>
            </a:pPr>
            <a:endParaRPr dirty="0"/>
          </a:p>
        </p:txBody>
      </p:sp>
    </p:spTree>
    <p:extLst>
      <p:ext uri="{BB962C8B-B14F-4D97-AF65-F5344CB8AC3E}">
        <p14:creationId xmlns:p14="http://schemas.microsoft.com/office/powerpoint/2010/main" val="1877083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r>
              <a:rPr lang="en" dirty="0"/>
              <a:t>[READ QUOTE]</a:t>
            </a:r>
          </a:p>
          <a:p>
            <a:pPr lvl="0" rtl="0">
              <a:lnSpc>
                <a:spcPct val="115000"/>
              </a:lnSpc>
              <a:spcBef>
                <a:spcPts val="0"/>
              </a:spcBef>
              <a:buNone/>
            </a:pPr>
            <a:r>
              <a:rPr lang="en-US" sz="1200" kern="1200" dirty="0" smtClean="0">
                <a:solidFill>
                  <a:schemeClr val="tx1"/>
                </a:solidFill>
                <a:effectLst/>
                <a:latin typeface="+mn-lt"/>
                <a:ea typeface="+mn-ea"/>
                <a:cs typeface="+mn-cs"/>
              </a:rPr>
              <a:t>Which brings us to the most important part of this paper: What professors in these departments are doing to create this climate, where Black and Latina women feel like they belong, and can rely on their professors to clean out the sewer pipe. </a:t>
            </a:r>
            <a:endParaRPr dirty="0"/>
          </a:p>
        </p:txBody>
      </p:sp>
    </p:spTree>
    <p:extLst>
      <p:ext uri="{BB962C8B-B14F-4D97-AF65-F5344CB8AC3E}">
        <p14:creationId xmlns:p14="http://schemas.microsoft.com/office/powerpoint/2010/main" val="16024839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this didn’t happen by coincidence. Professors</a:t>
            </a:r>
            <a:r>
              <a:rPr lang="en-US" baseline="0" dirty="0" smtClean="0"/>
              <a:t> in all three departments have been deliberately creating this culture over the past 10-15 years. And the things they do aren’t rocket science, as it were. They’re pretty straight forward.</a:t>
            </a:r>
          </a:p>
          <a:p>
            <a:endParaRPr lang="en-US" baseline="0" dirty="0" smtClean="0"/>
          </a:p>
          <a:p>
            <a:r>
              <a:rPr lang="en-US" baseline="0" dirty="0" smtClean="0"/>
              <a:t>First of all, they teach well. My profession is teacher education and I’ve watched hundreds of people teach—I was struck by the high quality of the teaching I saw during this study. A student summed it up in an interview:</a:t>
            </a:r>
          </a:p>
        </p:txBody>
      </p:sp>
      <p:sp>
        <p:nvSpPr>
          <p:cNvPr id="4" name="Slide Number Placeholder 3"/>
          <p:cNvSpPr>
            <a:spLocks noGrp="1"/>
          </p:cNvSpPr>
          <p:nvPr>
            <p:ph type="sldNum" sz="quarter" idx="10"/>
          </p:nvPr>
        </p:nvSpPr>
        <p:spPr/>
        <p:txBody>
          <a:bodyPr/>
          <a:lstStyle/>
          <a:p>
            <a:fld id="{C1ECE1CB-7365-DA49-9DE3-688B35F0FFD9}" type="slidenum">
              <a:rPr lang="en-US" smtClean="0"/>
              <a:t>26</a:t>
            </a:fld>
            <a:endParaRPr lang="en-US" dirty="0"/>
          </a:p>
        </p:txBody>
      </p:sp>
    </p:spTree>
    <p:extLst>
      <p:ext uri="{BB962C8B-B14F-4D97-AF65-F5344CB8AC3E}">
        <p14:creationId xmlns:p14="http://schemas.microsoft.com/office/powerpoint/2010/main" val="9474249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dirty="0" smtClean="0"/>
          </a:p>
          <a:p>
            <a:r>
              <a:rPr lang="en-US" baseline="0" dirty="0" smtClean="0"/>
              <a:t>On the next slide I have more specifics of what I observed:</a:t>
            </a:r>
          </a:p>
        </p:txBody>
      </p:sp>
      <p:sp>
        <p:nvSpPr>
          <p:cNvPr id="4" name="Slide Number Placeholder 3"/>
          <p:cNvSpPr>
            <a:spLocks noGrp="1"/>
          </p:cNvSpPr>
          <p:nvPr>
            <p:ph type="sldNum" sz="quarter" idx="10"/>
          </p:nvPr>
        </p:nvSpPr>
        <p:spPr/>
        <p:txBody>
          <a:bodyPr/>
          <a:lstStyle/>
          <a:p>
            <a:fld id="{C1ECE1CB-7365-DA49-9DE3-688B35F0FFD9}" type="slidenum">
              <a:rPr lang="en-US" smtClean="0"/>
              <a:t>27</a:t>
            </a:fld>
            <a:endParaRPr lang="en-US" dirty="0"/>
          </a:p>
        </p:txBody>
      </p:sp>
    </p:spTree>
    <p:extLst>
      <p:ext uri="{BB962C8B-B14F-4D97-AF65-F5344CB8AC3E}">
        <p14:creationId xmlns:p14="http://schemas.microsoft.com/office/powerpoint/2010/main" val="21306556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use a wide range of teaching strategies—strong emphasis on relevance, including how material is relevant to other disciplines; constantly assessing student learning</a:t>
            </a:r>
            <a:r>
              <a:rPr lang="en-US" baseline="0" dirty="0" smtClean="0"/>
              <a:t>—one professor used a random student chooser app on his phone; carefully designed group work including having students specify who they DON’T want to work with (as an example of how the professors protect students from one another when necessary) and using CATME software—</a:t>
            </a:r>
            <a:r>
              <a:rPr lang="en-US" baseline="0" dirty="0" err="1" smtClean="0"/>
              <a:t>google</a:t>
            </a:r>
            <a:r>
              <a:rPr lang="en-US" baseline="0" dirty="0" smtClean="0"/>
              <a:t> it; and finally a strong emphasis on hard work and practice rather than innate ability. </a:t>
            </a:r>
          </a:p>
          <a:p>
            <a:endParaRPr lang="en-US" baseline="0" dirty="0" smtClean="0"/>
          </a:p>
          <a:p>
            <a:r>
              <a:rPr lang="en-US" baseline="0" dirty="0" smtClean="0"/>
              <a:t>On the following slide are a few of the many examples from classes where I saw professors emphasizing practice rather than ability.</a:t>
            </a:r>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28</a:t>
            </a:fld>
            <a:endParaRPr lang="en-US" dirty="0"/>
          </a:p>
        </p:txBody>
      </p:sp>
    </p:spTree>
    <p:extLst>
      <p:ext uri="{BB962C8B-B14F-4D97-AF65-F5344CB8AC3E}">
        <p14:creationId xmlns:p14="http://schemas.microsoft.com/office/powerpoint/2010/main" val="325027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read]</a:t>
            </a:r>
          </a:p>
          <a:p>
            <a:endParaRPr lang="en-US" dirty="0" smtClean="0"/>
          </a:p>
          <a:p>
            <a:r>
              <a:rPr lang="en-US" dirty="0" smtClean="0"/>
              <a:t>Probably my favorite example is when I was</a:t>
            </a:r>
            <a:r>
              <a:rPr lang="en-US" baseline="0" dirty="0" smtClean="0"/>
              <a:t> observing a physics class, and the professor asked my to introduce myself, and I talked about how much I </a:t>
            </a:r>
            <a:r>
              <a:rPr lang="en-US" baseline="0" dirty="0" err="1" smtClean="0"/>
              <a:t>loed</a:t>
            </a:r>
            <a:r>
              <a:rPr lang="en-US" baseline="0" dirty="0" smtClean="0"/>
              <a:t> teaching physics. I started joking about how it was fun because physics breaks down students, then the teacher gets to rescue them!—and which point the physics professor broke in and said “no, no, you rescue yourselves!”</a:t>
            </a:r>
          </a:p>
          <a:p>
            <a:endParaRPr lang="en-US" baseline="0" dirty="0" smtClean="0"/>
          </a:p>
          <a:p>
            <a:r>
              <a:rPr lang="en-US" baseline="0" dirty="0" smtClean="0"/>
              <a:t>The professors also deliberately try to create community among students.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29</a:t>
            </a:fld>
            <a:endParaRPr lang="en-US"/>
          </a:p>
        </p:txBody>
      </p:sp>
    </p:spTree>
    <p:extLst>
      <p:ext uri="{BB962C8B-B14F-4D97-AF65-F5344CB8AC3E}">
        <p14:creationId xmlns:p14="http://schemas.microsoft.com/office/powerpoint/2010/main" val="35654497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a:t>
            </a:r>
            <a:r>
              <a:rPr lang="en-US" dirty="0" err="1" smtClean="0"/>
              <a:t>ast</a:t>
            </a:r>
            <a:r>
              <a:rPr lang="en-US" dirty="0" smtClean="0"/>
              <a:t> bit</a:t>
            </a:r>
            <a:r>
              <a:rPr lang="en-US" baseline="0" dirty="0" smtClean="0"/>
              <a:t> of </a:t>
            </a:r>
            <a:r>
              <a:rPr lang="en-US" dirty="0" smtClean="0"/>
              <a:t>quote)</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30</a:t>
            </a:fld>
            <a:endParaRPr lang="en-US"/>
          </a:p>
        </p:txBody>
      </p:sp>
    </p:spTree>
    <p:extLst>
      <p:ext uri="{BB962C8B-B14F-4D97-AF65-F5344CB8AC3E}">
        <p14:creationId xmlns:p14="http://schemas.microsoft.com/office/powerpoint/2010/main" val="3587640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smtClean="0"/>
              <a:t>There aren’t many women of color majoring in physics; they are in what Mia and </a:t>
            </a:r>
            <a:r>
              <a:rPr lang="en-US" baseline="0" dirty="0" err="1" smtClean="0"/>
              <a:t>Apriel</a:t>
            </a:r>
            <a:r>
              <a:rPr lang="en-US" baseline="0" dirty="0" smtClean="0"/>
              <a:t> call the double bind—different because of both their race and gender.</a:t>
            </a:r>
          </a:p>
          <a:p>
            <a:endParaRPr lang="en-US" baseline="0" dirty="0" smtClean="0"/>
          </a:p>
          <a:p>
            <a:r>
              <a:rPr lang="en-US" baseline="0" dirty="0" smtClean="0"/>
              <a:t>Talk about axes—female US citizens and permanent residents, by race; women students completing bachelor’s degrees in each major, by race.</a:t>
            </a:r>
          </a:p>
          <a:p>
            <a:endParaRPr lang="en-US" baseline="0" dirty="0" smtClean="0"/>
          </a:p>
          <a:p>
            <a:r>
              <a:rPr lang="en-US" sz="1200" kern="1200" dirty="0" smtClean="0">
                <a:solidFill>
                  <a:schemeClr val="tx1"/>
                </a:solidFill>
                <a:effectLst/>
                <a:latin typeface="+mn-lt"/>
                <a:ea typeface="+mn-ea"/>
                <a:cs typeface="+mn-cs"/>
              </a:rPr>
              <a:t>Between 2002 and 2012, only 1% of graduating physics majors were Black women and another 1% were Latinas; out of 48,000 total physics majors in those years, only 61</a:t>
            </a:r>
            <a:r>
              <a:rPr lang="en-US" sz="1200" kern="1200" baseline="0" dirty="0" smtClean="0">
                <a:solidFill>
                  <a:schemeClr val="tx1"/>
                </a:solidFill>
                <a:effectLst/>
                <a:latin typeface="+mn-lt"/>
                <a:ea typeface="+mn-ea"/>
                <a:cs typeface="+mn-cs"/>
              </a:rPr>
              <a:t> were</a:t>
            </a:r>
            <a:r>
              <a:rPr lang="en-US" sz="1200" kern="1200" dirty="0" smtClean="0">
                <a:solidFill>
                  <a:schemeClr val="tx1"/>
                </a:solidFill>
                <a:effectLst/>
                <a:latin typeface="+mn-lt"/>
                <a:ea typeface="+mn-ea"/>
                <a:cs typeface="+mn-cs"/>
              </a:rPr>
              <a:t> American Indian women.</a:t>
            </a:r>
            <a:endParaRPr lang="en-US" dirty="0" smtClean="0">
              <a:effectLst/>
            </a:endParaRPr>
          </a:p>
          <a:p>
            <a:endParaRPr lang="en-US" baseline="0" dirty="0" smtClean="0">
              <a:effectLst/>
            </a:endParaRPr>
          </a:p>
          <a:p>
            <a:r>
              <a:rPr lang="en-US" baseline="0" dirty="0" smtClean="0">
                <a:effectLst/>
              </a:rPr>
              <a:t>I included computer science and engineering because some of our participants come from these fields—so you can see that they are not identical to physics, but similar.  </a:t>
            </a:r>
          </a:p>
          <a:p>
            <a:endParaRPr lang="en-US" baseline="0" dirty="0" smtClean="0">
              <a:effectLs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justification for this presentation: </a:t>
            </a:r>
            <a:r>
              <a:rPr lang="en-US" sz="1200" kern="1200" dirty="0" smtClean="0">
                <a:solidFill>
                  <a:schemeClr val="tx1"/>
                </a:solidFill>
                <a:effectLst/>
                <a:latin typeface="+mn-lt"/>
                <a:ea typeface="+mn-ea"/>
                <a:cs typeface="+mn-cs"/>
              </a:rPr>
              <a:t>Ethically, before we focus on recruiting more women of color to major in physics, we need to be sure that we</a:t>
            </a:r>
            <a:r>
              <a:rPr lang="en-US" sz="1200" kern="1200" baseline="0" dirty="0" smtClean="0">
                <a:solidFill>
                  <a:schemeClr val="tx1"/>
                </a:solidFill>
                <a:effectLst/>
                <a:latin typeface="+mn-lt"/>
                <a:ea typeface="+mn-ea"/>
                <a:cs typeface="+mn-cs"/>
              </a:rPr>
              <a:t> aren’t recruiting them into environments where they will suffer needlessly—where they are facing additional pointless challenges besides the challenge of learning physics. </a:t>
            </a:r>
            <a:endParaRPr lang="en-US" sz="1200" kern="1200" dirty="0" smtClean="0">
              <a:solidFill>
                <a:schemeClr val="tx1"/>
              </a:solidFill>
              <a:effectLst/>
              <a:latin typeface="+mn-lt"/>
              <a:ea typeface="+mn-ea"/>
              <a:cs typeface="+mn-cs"/>
            </a:endParaRPr>
          </a:p>
          <a:p>
            <a:endParaRPr lang="en-US" baseline="0" dirty="0" smtClean="0">
              <a:effectLst/>
            </a:endParaRPr>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C1ECE1CB-7365-DA49-9DE3-688B35F0FFD9}" type="slidenum">
              <a:rPr lang="en-US" smtClean="0"/>
              <a:t>4</a:t>
            </a:fld>
            <a:endParaRPr lang="en-US" dirty="0"/>
          </a:p>
        </p:txBody>
      </p:sp>
    </p:spTree>
    <p:extLst>
      <p:ext uri="{BB962C8B-B14F-4D97-AF65-F5344CB8AC3E}">
        <p14:creationId xmlns:p14="http://schemas.microsoft.com/office/powerpoint/2010/main" val="2341642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of the activities each of the disciplines uses. </a:t>
            </a:r>
            <a:r>
              <a:rPr lang="en-US" baseline="0" dirty="0" smtClean="0"/>
              <a:t>The departments also each have dedicated space where students hang out and work together, all close to professors’ offices so students can ask professors questions.</a:t>
            </a:r>
          </a:p>
          <a:p>
            <a:endParaRPr lang="en-US" baseline="0" dirty="0" smtClean="0"/>
          </a:p>
          <a:p>
            <a:r>
              <a:rPr lang="en-US" baseline="0" dirty="0" smtClean="0"/>
              <a:t>Also, the faculty genuinely value a wide range of students, not just the ones who are bound for grad school, as you can see in the next slide.</a:t>
            </a:r>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31</a:t>
            </a:fld>
            <a:endParaRPr lang="en-US" dirty="0"/>
          </a:p>
        </p:txBody>
      </p:sp>
    </p:spTree>
    <p:extLst>
      <p:ext uri="{BB962C8B-B14F-4D97-AF65-F5344CB8AC3E}">
        <p14:creationId xmlns:p14="http://schemas.microsoft.com/office/powerpoint/2010/main" val="6308496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[read the first quote]</a:t>
            </a:r>
          </a:p>
          <a:p>
            <a:endParaRPr lang="en-US" baseline="0" dirty="0" smtClean="0"/>
          </a:p>
          <a:p>
            <a:r>
              <a:rPr lang="en-US" baseline="0" dirty="0" smtClean="0"/>
              <a:t>Faculty also focus deliberately on ways to include students of color. This is most obvious through the Emerging Scholars Programs, where they invite any students from under-represented groups </a:t>
            </a:r>
            <a:r>
              <a:rPr lang="en-US" sz="1200" kern="1200" dirty="0" smtClean="0">
                <a:solidFill>
                  <a:schemeClr val="tx1"/>
                </a:solidFill>
                <a:effectLst/>
                <a:latin typeface="+mn-lt"/>
                <a:ea typeface="+mn-ea"/>
                <a:cs typeface="+mn-cs"/>
              </a:rPr>
              <a:t>(including Black, Latino and American Indian students; women; and first generation college students</a:t>
            </a:r>
            <a:r>
              <a:rPr lang="en-US" baseline="0" dirty="0" smtClean="0"/>
              <a:t>) to enroll in a special 1-credit enrichment class that meets once or twice a week to work collectively with extra hard problems.</a:t>
            </a:r>
          </a:p>
          <a:p>
            <a:endParaRPr lang="en-US" baseline="0" dirty="0" smtClean="0"/>
          </a:p>
          <a:p>
            <a:r>
              <a:rPr lang="en-US" baseline="0" dirty="0" smtClean="0"/>
              <a:t>On the next slide is a pair of quotes about Emerging Scholars, one emphasizing the academic benefits and the other the social benefits.</a:t>
            </a:r>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32</a:t>
            </a:fld>
            <a:endParaRPr lang="en-US" dirty="0"/>
          </a:p>
        </p:txBody>
      </p:sp>
    </p:spTree>
    <p:extLst>
      <p:ext uri="{BB962C8B-B14F-4D97-AF65-F5344CB8AC3E}">
        <p14:creationId xmlns:p14="http://schemas.microsoft.com/office/powerpoint/2010/main" val="41569488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bits of first quote]</a:t>
            </a:r>
          </a:p>
          <a:p>
            <a:endParaRPr lang="en-US" baseline="0" dirty="0" smtClean="0"/>
          </a:p>
          <a:p>
            <a:r>
              <a:rPr lang="en-US" baseline="0" dirty="0" smtClean="0"/>
              <a:t>[read bits of second quote]</a:t>
            </a:r>
          </a:p>
          <a:p>
            <a:endParaRPr lang="en-US" baseline="0" dirty="0" smtClean="0"/>
          </a:p>
          <a:p>
            <a:r>
              <a:rPr lang="en-US" baseline="0" dirty="0" smtClean="0"/>
              <a:t>Another strategy faculty have used is to make very careful hires.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33</a:t>
            </a:fld>
            <a:endParaRPr lang="en-US"/>
          </a:p>
        </p:txBody>
      </p:sp>
    </p:spTree>
    <p:extLst>
      <p:ext uri="{BB962C8B-B14F-4D97-AF65-F5344CB8AC3E}">
        <p14:creationId xmlns:p14="http://schemas.microsoft.com/office/powerpoint/2010/main" val="10603117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One of my favorite strategies: The physics department assigns deliberately boring topics (newton’s laws, magnetic fields) and asks candidates to teach a class at the intro level, then has their juniors and seniors come to the talk and report back. And I heard one great story about a department chair actually telling a woman he had made an offer to that she wasn’t asking for enough in her negotiations, and telling her what to ask for.</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Male faculty advocate for women in other ways as well—several</a:t>
            </a:r>
            <a:r>
              <a:rPr lang="en-US" baseline="0" dirty="0" smtClean="0"/>
              <a:t> women faculty told me what a relief it was that they knew they didn’t have to take on the issue of women in their field, because their more senior male colleagues were already doing so.</a:t>
            </a:r>
            <a:endParaRPr lang="en-US" dirty="0" smtClean="0"/>
          </a:p>
          <a:p>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34</a:t>
            </a:fld>
            <a:endParaRPr lang="en-US" dirty="0"/>
          </a:p>
        </p:txBody>
      </p:sp>
    </p:spTree>
    <p:extLst>
      <p:ext uri="{BB962C8B-B14F-4D97-AF65-F5344CB8AC3E}">
        <p14:creationId xmlns:p14="http://schemas.microsoft.com/office/powerpoint/2010/main" val="40294709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dirty="0" smtClean="0"/>
          </a:p>
          <a:p>
            <a:r>
              <a:rPr lang="en-US" dirty="0" smtClean="0"/>
              <a:t>The next example comes from the math/computer science</a:t>
            </a:r>
            <a:r>
              <a:rPr lang="en-US" baseline="0" dirty="0" smtClean="0"/>
              <a:t> department, not from physics, but several faculty in that department told me that the small change they made ended up being one of the most important factors in shifting the department culture to be more inclusive.</a:t>
            </a:r>
          </a:p>
        </p:txBody>
      </p:sp>
      <p:sp>
        <p:nvSpPr>
          <p:cNvPr id="4" name="Slide Number Placeholder 3"/>
          <p:cNvSpPr>
            <a:spLocks noGrp="1"/>
          </p:cNvSpPr>
          <p:nvPr>
            <p:ph type="sldNum" sz="quarter" idx="10"/>
          </p:nvPr>
        </p:nvSpPr>
        <p:spPr/>
        <p:txBody>
          <a:bodyPr/>
          <a:lstStyle/>
          <a:p>
            <a:fld id="{C1ECE1CB-7365-DA49-9DE3-688B35F0FFD9}" type="slidenum">
              <a:rPr lang="en-US" smtClean="0"/>
              <a:t>35</a:t>
            </a:fld>
            <a:endParaRPr lang="en-US" dirty="0"/>
          </a:p>
        </p:txBody>
      </p:sp>
    </p:spTree>
    <p:extLst>
      <p:ext uri="{BB962C8B-B14F-4D97-AF65-F5344CB8AC3E}">
        <p14:creationId xmlns:p14="http://schemas.microsoft.com/office/powerpoint/2010/main" val="24719002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changes is to declare their department a “no criticism zone.” They take this very seriously—they revisit it twice a year at department retreats, and they make sure TAs follow the policy as well. You can read how faculty members talk about it.</a:t>
            </a:r>
            <a:endParaRPr lang="en-US" dirty="0" smtClean="0"/>
          </a:p>
          <a:p>
            <a:endParaRPr lang="en-US" dirty="0" smtClean="0"/>
          </a:p>
          <a:p>
            <a:r>
              <a:rPr lang="en-US" dirty="0" smtClean="0"/>
              <a:t>So</a:t>
            </a:r>
            <a:r>
              <a:rPr lang="en-US" baseline="0" dirty="0" smtClean="0"/>
              <a:t> the math department attributes their change to instituting the No Criticism Zone.  The physics department attributes it to something very different: adopting the FCI, which led to fundamental changes in the mindset of the department chair and, after that, changes in pedagogy and hiring decisions. The story goes like this:</a:t>
            </a:r>
          </a:p>
          <a:p>
            <a:endParaRPr lang="en-US" baseline="0" dirty="0" smtClean="0"/>
          </a:p>
          <a:p>
            <a:r>
              <a:rPr lang="en-US" baseline="0" dirty="0" smtClean="0"/>
              <a:t>The department hired an assistant professor with a great scholarly record who was also well-versed in the physics education literature. He would talk about best practices with the department chair, who would think to himself “well, I’ve always lectured so I guess it’s working.” Then they both taught sections of intro physics, and, to appease provost pressure, the department chair decided they should use the FCI as a pre- and post-test, so he could go back and say “see! We have an assessment plan!” And guess what happened—the brand new assistant professor had bigger growth scores. And to his intense credit, the department chair then decided to try out some new teaching strategies, saw his own growth scores go up, and is now a campus leader in the use of in-class assessment, especially clickers. He has become, as he puts it, “a complete convert,” and now the physics department expects the use of research-based pedagogy from all faculty. The next quote is from him, and it illustrates the last thing I see faculty doing: Deliberately controlling for their own biases.</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1ECE1CB-7365-DA49-9DE3-688B35F0FFD9}" type="slidenum">
              <a:rPr lang="en-US" smtClean="0"/>
              <a:t>36</a:t>
            </a:fld>
            <a:endParaRPr lang="en-US" dirty="0"/>
          </a:p>
        </p:txBody>
      </p:sp>
    </p:spTree>
    <p:extLst>
      <p:ext uri="{BB962C8B-B14F-4D97-AF65-F5344CB8AC3E}">
        <p14:creationId xmlns:p14="http://schemas.microsoft.com/office/powerpoint/2010/main" val="7655522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dirty="0" smtClean="0"/>
          </a:p>
          <a:p>
            <a:r>
              <a:rPr lang="en-US" dirty="0" smtClean="0"/>
              <a:t>I love this quote and I know I should just end on this high note! But I actually have</a:t>
            </a:r>
            <a:r>
              <a:rPr lang="en-US" baseline="0" dirty="0" smtClean="0"/>
              <a:t> two more quotes about professors controlling for bias, because I think this is a particularly subtle strategy for faculty to adopt and I want you all to see more examples of what it could look like.</a:t>
            </a:r>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37</a:t>
            </a:fld>
            <a:endParaRPr lang="en-US" dirty="0"/>
          </a:p>
        </p:txBody>
      </p:sp>
    </p:spTree>
    <p:extLst>
      <p:ext uri="{BB962C8B-B14F-4D97-AF65-F5344CB8AC3E}">
        <p14:creationId xmlns:p14="http://schemas.microsoft.com/office/powerpoint/2010/main" val="2757256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quote is from the man who addressed the “tit coin” comment</a:t>
            </a:r>
          </a:p>
          <a:p>
            <a:endParaRPr lang="en-US" dirty="0" smtClean="0"/>
          </a:p>
          <a:p>
            <a:r>
              <a:rPr lang="en-US" dirty="0" smtClean="0"/>
              <a:t>[read quote]</a:t>
            </a:r>
          </a:p>
          <a:p>
            <a:endParaRPr lang="en-US" dirty="0" smtClean="0"/>
          </a:p>
          <a:p>
            <a:r>
              <a:rPr lang="en-US" dirty="0" smtClean="0"/>
              <a:t>The</a:t>
            </a:r>
            <a:r>
              <a:rPr lang="en-US" baseline="0" dirty="0" smtClean="0"/>
              <a:t> second is from another white male professor</a:t>
            </a:r>
          </a:p>
          <a:p>
            <a:endParaRPr lang="en-US" baseline="0" dirty="0" smtClean="0"/>
          </a:p>
          <a:p>
            <a:r>
              <a:rPr lang="en-US" baseline="0" dirty="0" smtClean="0"/>
              <a:t>[read quote]</a:t>
            </a:r>
            <a:endParaRPr lang="en-US" dirty="0" smtClean="0"/>
          </a:p>
          <a:p>
            <a:endParaRPr lang="en-US" dirty="0" smtClean="0"/>
          </a:p>
          <a:p>
            <a:r>
              <a:rPr lang="en-US" baseline="0" dirty="0" smtClean="0"/>
              <a:t>This is what the female assistant professor was talking about when she said she doesn’t have to advocate for gender issues because the more senior male faculty do it.</a:t>
            </a:r>
          </a:p>
          <a:p>
            <a:endParaRPr lang="en-US" baseline="0" dirty="0" smtClean="0"/>
          </a:p>
          <a:p>
            <a:r>
              <a:rPr lang="en-US" baseline="0" dirty="0" smtClean="0"/>
              <a:t>I am really excited about this study—it’s the first time in my career that I done any positive work—up till now it’s all been about the obstacles women of color face. I would love to talk about it, either right now or at any time, really. I have several articles under review and lots more in the pipeline. I would love to hear what you all are doing, or any more questions about what I’ve seen that works!</a:t>
            </a:r>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38</a:t>
            </a:fld>
            <a:endParaRPr lang="en-US" dirty="0"/>
          </a:p>
        </p:txBody>
      </p:sp>
    </p:spTree>
    <p:extLst>
      <p:ext uri="{BB962C8B-B14F-4D97-AF65-F5344CB8AC3E}">
        <p14:creationId xmlns:p14="http://schemas.microsoft.com/office/powerpoint/2010/main" val="25782930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smtClean="0"/>
              <a:t>I’m not going to say much about this chart—I just included it because if I were in the audience, I would want to see it.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C1ECE1CB-7365-DA49-9DE3-688B35F0FFD9}" type="slidenum">
              <a:rPr lang="en-US" smtClean="0"/>
              <a:t>40</a:t>
            </a:fld>
            <a:endParaRPr lang="en-US" dirty="0"/>
          </a:p>
        </p:txBody>
      </p:sp>
    </p:spTree>
    <p:extLst>
      <p:ext uri="{BB962C8B-B14F-4D97-AF65-F5344CB8AC3E}">
        <p14:creationId xmlns:p14="http://schemas.microsoft.com/office/powerpoint/2010/main" val="35557016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studies this talk is built on are all qualitative. </a:t>
            </a:r>
          </a:p>
          <a:p>
            <a:endParaRPr lang="en-US" dirty="0" smtClean="0"/>
          </a:p>
          <a:p>
            <a:r>
              <a:rPr lang="en-US" dirty="0" smtClean="0"/>
              <a:t>Qualitative research is useful when</a:t>
            </a:r>
            <a:r>
              <a:rPr lang="en-US" baseline="0" dirty="0" smtClean="0"/>
              <a:t> we don’t have a clue what the answer to a question is. When Mia and </a:t>
            </a:r>
            <a:r>
              <a:rPr lang="en-US" baseline="0" dirty="0" err="1" smtClean="0"/>
              <a:t>Apriel</a:t>
            </a:r>
            <a:r>
              <a:rPr lang="en-US" baseline="0" dirty="0" smtClean="0"/>
              <a:t> set out to learn about the experiences of women of color who are persisting in physics, CS and engineering, they didn’t want to assume they already knew what the answers were. Thus, they couldn’t design a survey—because by choosing one set of survey questions, they might fail to ask about the most important components of women’s experiences. This is where good open-ended interviews come in—instead, they asked women “tell me what it’s been like to get to this point in your physics career” and then listened very carefully to the answers. The goal in qualitative research is to ask very good open-ended questions and then get out of the way while your participants answer them.</a:t>
            </a:r>
          </a:p>
          <a:p>
            <a:endParaRPr lang="en-US" baseline="0" dirty="0" smtClean="0"/>
          </a:p>
          <a:p>
            <a:r>
              <a:rPr lang="en-US" baseline="0" dirty="0" smtClean="0"/>
              <a:t>Then once you have your interviews, you go through them all very carefully, looking for patterns across responses, as well as unique and unusual answers, all the time looking for what it might mean, what deeper cultural processes might have led your respondents to give you the answers they gave.</a:t>
            </a:r>
          </a:p>
          <a:p>
            <a:endParaRPr lang="en-US" baseline="0" dirty="0" smtClean="0"/>
          </a:p>
          <a:p>
            <a:r>
              <a:rPr lang="en-US" baseline="0" dirty="0" smtClean="0"/>
              <a:t>And then finally you go back and “member-check”—tell your respondents what you think you found, and again listen very carefully to their reactions!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41</a:t>
            </a:fld>
            <a:endParaRPr lang="en-US"/>
          </a:p>
        </p:txBody>
      </p:sp>
    </p:spTree>
    <p:extLst>
      <p:ext uri="{BB962C8B-B14F-4D97-AF65-F5344CB8AC3E}">
        <p14:creationId xmlns:p14="http://schemas.microsoft.com/office/powerpoint/2010/main" val="1627560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the work of Mia and </a:t>
            </a:r>
            <a:r>
              <a:rPr lang="en-US" dirty="0" err="1" smtClean="0"/>
              <a:t>Apriel</a:t>
            </a:r>
            <a:r>
              <a:rPr lang="en-US" dirty="0" smtClean="0"/>
              <a:t> has been to study women of</a:t>
            </a:r>
            <a:r>
              <a:rPr lang="en-US" baseline="0" dirty="0" smtClean="0"/>
              <a:t> color who are succeeding in fields where they are deeply under-represented—physics, astronomy, computer science, engineering—to find out what we can learn from those women.</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5</a:t>
            </a:fld>
            <a:endParaRPr lang="en-US"/>
          </a:p>
        </p:txBody>
      </p:sp>
    </p:spTree>
    <p:extLst>
      <p:ext uri="{BB962C8B-B14F-4D97-AF65-F5344CB8AC3E}">
        <p14:creationId xmlns:p14="http://schemas.microsoft.com/office/powerpoint/2010/main" val="17063241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42</a:t>
            </a:fld>
            <a:endParaRPr lang="en-US"/>
          </a:p>
        </p:txBody>
      </p:sp>
    </p:spTree>
    <p:extLst>
      <p:ext uri="{BB962C8B-B14F-4D97-AF65-F5344CB8AC3E}">
        <p14:creationId xmlns:p14="http://schemas.microsoft.com/office/powerpoint/2010/main" val="14582908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[read quote]</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But the really damaging part was what happened next. </a:t>
            </a:r>
            <a:r>
              <a:rPr lang="en-US" sz="1200" dirty="0" smtClean="0"/>
              <a:t>She reported the incident to the group’s leader, their joint advisor, also a White man, only to later learn that he had done nothing about it. Meanwhile, other group members pressured her to apologize to her White peer for being overly sensitive and for creating tension within the otherwise cohesive group.</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As a result, she left the group. She said, “I just didn’t find that I had enough respect for the research to put myself through being around people who made me incredibly uncomfortable and who upset me deeply.”</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My analysis is that there simply</a:t>
            </a:r>
            <a:r>
              <a:rPr lang="en-US" sz="1200" baseline="0" dirty="0" smtClean="0"/>
              <a:t> wasn’t a way for this woman to be herself in her lab group—she was expected to compromise too many parts of herself in the interests of group harmony.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To sum up—a Black astronomer described it like this: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43</a:t>
            </a:fld>
            <a:endParaRPr lang="en-US"/>
          </a:p>
        </p:txBody>
      </p:sp>
    </p:spTree>
    <p:extLst>
      <p:ext uri="{BB962C8B-B14F-4D97-AF65-F5344CB8AC3E}">
        <p14:creationId xmlns:p14="http://schemas.microsoft.com/office/powerpoint/2010/main" val="21985530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a:t>
            </a:r>
          </a:p>
          <a:p>
            <a:endParaRPr lang="en-US" baseline="0" dirty="0" smtClean="0"/>
          </a:p>
          <a:p>
            <a:r>
              <a:rPr lang="en-US" baseline="0" dirty="0" smtClean="0"/>
              <a:t>The point is that they mindfully design their practices to be good for a wide range of students, not just students like themselves.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1ECE1CB-7365-DA49-9DE3-688B35F0FFD9}" type="slidenum">
              <a:rPr lang="en-US" smtClean="0"/>
              <a:t>44</a:t>
            </a:fld>
            <a:endParaRPr lang="en-US" dirty="0"/>
          </a:p>
        </p:txBody>
      </p:sp>
    </p:spTree>
    <p:extLst>
      <p:ext uri="{BB962C8B-B14F-4D97-AF65-F5344CB8AC3E}">
        <p14:creationId xmlns:p14="http://schemas.microsoft.com/office/powerpoint/2010/main" val="727563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quick slide that</a:t>
            </a:r>
            <a:r>
              <a:rPr lang="en-US" baseline="0" dirty="0" smtClean="0"/>
              <a:t> summarizes their work so far. We have another grant in at NSF right now, and if it gets funded then I hope I will be back here telling you about it one day soon!</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6</a:t>
            </a:fld>
            <a:endParaRPr lang="en-US"/>
          </a:p>
        </p:txBody>
      </p:sp>
    </p:spTree>
    <p:extLst>
      <p:ext uri="{BB962C8B-B14F-4D97-AF65-F5344CB8AC3E}">
        <p14:creationId xmlns:p14="http://schemas.microsoft.com/office/powerpoint/2010/main" val="1252965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study focuses on a physics department and a math/computer science department at one institution where there are unusually high numbers of women grads—I’ll show you the stats on the next slide.</a:t>
            </a:r>
          </a:p>
          <a:p>
            <a:endParaRPr lang="en-US" dirty="0" smtClean="0"/>
          </a:p>
          <a:p>
            <a:r>
              <a:rPr lang="en-US" dirty="0" smtClean="0"/>
              <a:t>I’m including math even though math</a:t>
            </a:r>
            <a:r>
              <a:rPr lang="en-US" baseline="0" dirty="0" smtClean="0"/>
              <a:t> has over twice the percentage of women as physics and computer science, because in my particular setting it was impossible to study women majoring in physics or computer science without studying their experiences in math—so many of them are double-majoring or minoring in math. I couldn’t understand the experiences of the women of color in physics without understanding what happened in the math department.</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7</a:t>
            </a:fld>
            <a:endParaRPr lang="en-US"/>
          </a:p>
        </p:txBody>
      </p:sp>
    </p:spTree>
    <p:extLst>
      <p:ext uri="{BB962C8B-B14F-4D97-AF65-F5344CB8AC3E}">
        <p14:creationId xmlns:p14="http://schemas.microsoft.com/office/powerpoint/2010/main" val="584124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 super quick overview of my study.</a:t>
            </a:r>
            <a:endParaRPr lang="en-US" dirty="0" smtClean="0"/>
          </a:p>
          <a:p>
            <a:endParaRPr lang="en-US" dirty="0" smtClean="0"/>
          </a:p>
          <a:p>
            <a:r>
              <a:rPr lang="en-US" dirty="0" smtClean="0"/>
              <a:t>Basically, I immersed myself in the life of the departments—I attended at least one class</a:t>
            </a:r>
            <a:r>
              <a:rPr lang="en-US" baseline="0" dirty="0" smtClean="0"/>
              <a:t> session of every single 100- and 200-level class being offered (all in the first 2 weeks of class, to get a feel for how the professors were introducing students to the majors) and almost all the 300- and 400-level classes. I interviewed six of the nine women with declared majors in physics—actually all six of the active physics majors—three of whom are women of color. I interviewed all but 3 of the faculty members.</a:t>
            </a:r>
          </a:p>
          <a:p>
            <a:endParaRPr lang="en-US" baseline="0" dirty="0" smtClean="0"/>
          </a:p>
          <a:p>
            <a:r>
              <a:rPr lang="en-US" baseline="0" dirty="0" smtClean="0"/>
              <a:t>In the rest of this presentation, I will sometimes use quotes from women majoring in math or CS, and from faculty in those disciplines, simply because they expressed something very clearly. But any quote I include is typical of things physics major sand professors indicated as well.</a:t>
            </a:r>
          </a:p>
          <a:p>
            <a:endParaRPr lang="en-US" baseline="0" dirty="0" smtClean="0"/>
          </a:p>
          <a:p>
            <a:r>
              <a:rPr lang="en-US" baseline="0" dirty="0" smtClean="0"/>
              <a:t>So let’s see what we have found in these studies about typical experiences of women of color in physics.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8</a:t>
            </a:fld>
            <a:endParaRPr lang="en-US"/>
          </a:p>
        </p:txBody>
      </p:sp>
    </p:spTree>
    <p:extLst>
      <p:ext uri="{BB962C8B-B14F-4D97-AF65-F5344CB8AC3E}">
        <p14:creationId xmlns:p14="http://schemas.microsoft.com/office/powerpoint/2010/main" val="579151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women we have worked with reported three common experiences: isolation,</a:t>
            </a:r>
            <a:r>
              <a:rPr lang="en-US" baseline="0" dirty="0" smtClean="0"/>
              <a:t> experiencing </a:t>
            </a:r>
            <a:r>
              <a:rPr lang="en-US" baseline="0" dirty="0" err="1" smtClean="0"/>
              <a:t>microaggressions</a:t>
            </a:r>
            <a:r>
              <a:rPr lang="en-US" baseline="0" dirty="0" smtClean="0"/>
              <a:t>, and finding support at the margins of science, in what Mia and </a:t>
            </a:r>
            <a:r>
              <a:rPr lang="en-US" baseline="0" dirty="0" err="1" smtClean="0"/>
              <a:t>Apriel</a:t>
            </a:r>
            <a:r>
              <a:rPr lang="en-US" baseline="0" dirty="0" smtClean="0"/>
              <a:t> call counter-spaces.</a:t>
            </a:r>
            <a:endParaRPr lang="en-US" dirty="0"/>
          </a:p>
        </p:txBody>
      </p:sp>
      <p:sp>
        <p:nvSpPr>
          <p:cNvPr id="4" name="Slide Number Placeholder 3"/>
          <p:cNvSpPr>
            <a:spLocks noGrp="1"/>
          </p:cNvSpPr>
          <p:nvPr>
            <p:ph type="sldNum" sz="quarter" idx="10"/>
          </p:nvPr>
        </p:nvSpPr>
        <p:spPr/>
        <p:txBody>
          <a:bodyPr/>
          <a:lstStyle/>
          <a:p>
            <a:fld id="{BB0DA86B-45A0-CD4A-AF47-26EAE3E38AE7}" type="slidenum">
              <a:rPr lang="en-US" smtClean="0"/>
              <a:t>9</a:t>
            </a:fld>
            <a:endParaRPr lang="en-US"/>
          </a:p>
        </p:txBody>
      </p:sp>
    </p:spTree>
    <p:extLst>
      <p:ext uri="{BB962C8B-B14F-4D97-AF65-F5344CB8AC3E}">
        <p14:creationId xmlns:p14="http://schemas.microsoft.com/office/powerpoint/2010/main" val="1283972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Women of color in physics are typically one of few women or minorities in their program, to say nothing of being both. Here is one</a:t>
            </a:r>
            <a:r>
              <a:rPr lang="en-US" sz="1200" kern="1200" baseline="0" dirty="0" smtClean="0">
                <a:solidFill>
                  <a:schemeClr val="tx1"/>
                </a:solidFill>
                <a:effectLst/>
                <a:latin typeface="+mn-lt"/>
                <a:ea typeface="+mn-ea"/>
                <a:cs typeface="+mn-cs"/>
              </a:rPr>
              <a:t> woman’s description of what that can feel like (read quote).</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The irony is that women reported feeling both invisible and </a:t>
            </a:r>
            <a:r>
              <a:rPr lang="en-US" sz="1200" kern="1200" baseline="0" dirty="0" err="1" smtClean="0">
                <a:solidFill>
                  <a:schemeClr val="tx1"/>
                </a:solidFill>
                <a:effectLst/>
                <a:latin typeface="+mn-lt"/>
                <a:ea typeface="+mn-ea"/>
                <a:cs typeface="+mn-cs"/>
              </a:rPr>
              <a:t>hypervisible</a:t>
            </a:r>
            <a:r>
              <a:rPr lang="en-US" sz="1200" kern="1200" baseline="0" dirty="0" smtClean="0">
                <a:solidFill>
                  <a:schemeClr val="tx1"/>
                </a:solidFill>
                <a:effectLst/>
                <a:latin typeface="+mn-lt"/>
                <a:ea typeface="+mn-ea"/>
                <a:cs typeface="+mn-cs"/>
              </a:rPr>
              <a:t>—they stood out against </a:t>
            </a:r>
            <a:r>
              <a:rPr lang="en-US" sz="1200" kern="1200" dirty="0" smtClean="0">
                <a:solidFill>
                  <a:schemeClr val="tx1"/>
                </a:solidFill>
                <a:effectLst/>
                <a:latin typeface="+mn-lt"/>
                <a:ea typeface="+mn-ea"/>
                <a:cs typeface="+mn-cs"/>
              </a:rPr>
              <a:t>the sea of their mostly White, male peers. However, they were also often unacknowledged and ignored by those peers in the hallway and in classes. </a:t>
            </a: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Because of the lack of others like them, some women also felt like representatives of their gender and race, and expressed being afraid to ask questions in class or go to professors for help, for fear of reinforcing negative stereotypes that women and minorities were intellectually inferior.</a:t>
            </a: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B0DA86B-45A0-CD4A-AF47-26EAE3E38AE7}" type="slidenum">
              <a:rPr lang="en-US" smtClean="0"/>
              <a:t>10</a:t>
            </a:fld>
            <a:endParaRPr lang="en-US"/>
          </a:p>
        </p:txBody>
      </p:sp>
    </p:spTree>
    <p:extLst>
      <p:ext uri="{BB962C8B-B14F-4D97-AF65-F5344CB8AC3E}">
        <p14:creationId xmlns:p14="http://schemas.microsoft.com/office/powerpoint/2010/main" val="468450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8E08BE-0922-3642-83DA-783D12178342}" type="datetimeFigureOut">
              <a:rPr lang="en-US" smtClean="0"/>
              <a:t>7/19/16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8E08BE-0922-3642-83DA-783D12178342}" type="datetimeFigureOut">
              <a:rPr lang="en-US" smtClean="0"/>
              <a:t>7/19/16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8E08BE-0922-3642-83DA-783D12178342}" type="datetimeFigureOut">
              <a:rPr lang="en-US" smtClean="0"/>
              <a:t>7/19/16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90250" y="6241345"/>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3545902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8E08BE-0922-3642-83DA-783D12178342}" type="datetimeFigureOut">
              <a:rPr lang="en-US" smtClean="0"/>
              <a:t>7/19/16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8E08BE-0922-3642-83DA-783D12178342}" type="datetimeFigureOut">
              <a:rPr lang="en-US" smtClean="0"/>
              <a:t>7/19/16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8E08BE-0922-3642-83DA-783D12178342}" type="datetimeFigureOut">
              <a:rPr lang="en-US" smtClean="0"/>
              <a:t>7/19/16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8E08BE-0922-3642-83DA-783D12178342}" type="datetimeFigureOut">
              <a:rPr lang="en-US" smtClean="0"/>
              <a:t>7/19/16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8E08BE-0922-3642-83DA-783D12178342}" type="datetimeFigureOut">
              <a:rPr lang="en-US" smtClean="0"/>
              <a:t>7/19/16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E08BE-0922-3642-83DA-783D12178342}" type="datetimeFigureOut">
              <a:rPr lang="en-US" smtClean="0"/>
              <a:t>7/19/16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8E08BE-0922-3642-83DA-783D12178342}" type="datetimeFigureOut">
              <a:rPr lang="en-US" smtClean="0"/>
              <a:t>7/19/16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8E08BE-0922-3642-83DA-783D12178342}" type="datetimeFigureOut">
              <a:rPr lang="en-US" smtClean="0"/>
              <a:t>7/19/16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969D8-4E77-8640-A35C-4FC0B29090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E08BE-0922-3642-83DA-783D12178342}" type="datetimeFigureOut">
              <a:rPr lang="en-US" smtClean="0"/>
              <a:t>7/19/16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969D8-4E77-8640-A35C-4FC0B290906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 id="2147484274" r:id="rId12"/>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chart" Target="../charts/char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292"/>
            <a:ext cx="7772400" cy="1470025"/>
          </a:xfrm>
        </p:spPr>
        <p:txBody>
          <a:bodyPr>
            <a:normAutofit fontScale="90000"/>
          </a:bodyPr>
          <a:lstStyle/>
          <a:p>
            <a:r>
              <a:rPr lang="en-US" dirty="0" smtClean="0"/>
              <a:t>Creating counter-space</a:t>
            </a:r>
            <a:br>
              <a:rPr lang="en-US" dirty="0" smtClean="0"/>
            </a:br>
            <a:r>
              <a:rPr lang="en-US" sz="2700" dirty="0"/>
              <a:t>Deliberate strategies faculty can use to create environments where women of color </a:t>
            </a:r>
            <a:r>
              <a:rPr lang="en-US" sz="2700" dirty="0" smtClean="0"/>
              <a:t>thrive</a:t>
            </a:r>
            <a:endParaRPr lang="en-US" sz="2700" dirty="0"/>
          </a:p>
        </p:txBody>
      </p:sp>
      <p:sp>
        <p:nvSpPr>
          <p:cNvPr id="3" name="Subtitle 2"/>
          <p:cNvSpPr>
            <a:spLocks noGrp="1"/>
          </p:cNvSpPr>
          <p:nvPr>
            <p:ph type="subTitle" idx="1"/>
          </p:nvPr>
        </p:nvSpPr>
        <p:spPr>
          <a:xfrm>
            <a:off x="1371599" y="3886200"/>
            <a:ext cx="6868643" cy="1752600"/>
          </a:xfrm>
        </p:spPr>
        <p:txBody>
          <a:bodyPr>
            <a:normAutofit fontScale="85000" lnSpcReduction="20000"/>
          </a:bodyPr>
          <a:lstStyle/>
          <a:p>
            <a:pPr algn="l"/>
            <a:r>
              <a:rPr lang="en-US" dirty="0" smtClean="0"/>
              <a:t>Angela Johnson, St. Mary’s College of Maryland</a:t>
            </a:r>
          </a:p>
          <a:p>
            <a:pPr algn="l"/>
            <a:r>
              <a:rPr lang="en-US" dirty="0" err="1" smtClean="0"/>
              <a:t>Apriel</a:t>
            </a:r>
            <a:r>
              <a:rPr lang="en-US" dirty="0" smtClean="0"/>
              <a:t> </a:t>
            </a:r>
            <a:r>
              <a:rPr lang="en-US" dirty="0" err="1" smtClean="0"/>
              <a:t>Hodari</a:t>
            </a:r>
            <a:r>
              <a:rPr lang="en-US" dirty="0" smtClean="0"/>
              <a:t>, Eureka Scientific</a:t>
            </a:r>
          </a:p>
          <a:p>
            <a:pPr algn="l"/>
            <a:r>
              <a:rPr lang="en-US" dirty="0" smtClean="0"/>
              <a:t>(and Maria </a:t>
            </a:r>
            <a:r>
              <a:rPr lang="en-US" dirty="0" err="1" smtClean="0"/>
              <a:t>Ong</a:t>
            </a:r>
            <a:r>
              <a:rPr lang="en-US" dirty="0" smtClean="0"/>
              <a:t>, TERC)</a:t>
            </a:r>
            <a:endParaRPr lang="en-US" dirty="0"/>
          </a:p>
        </p:txBody>
      </p:sp>
    </p:spTree>
    <p:extLst>
      <p:ext uri="{BB962C8B-B14F-4D97-AF65-F5344CB8AC3E}">
        <p14:creationId xmlns:p14="http://schemas.microsoft.com/office/powerpoint/2010/main" val="194626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Isolation</a:t>
            </a:r>
            <a:endParaRPr lang="en-US" dirty="0"/>
          </a:p>
        </p:txBody>
      </p:sp>
      <p:sp>
        <p:nvSpPr>
          <p:cNvPr id="3" name="Content Placeholder 2"/>
          <p:cNvSpPr>
            <a:spLocks noGrp="1"/>
          </p:cNvSpPr>
          <p:nvPr>
            <p:ph idx="1"/>
          </p:nvPr>
        </p:nvSpPr>
        <p:spPr>
          <a:xfrm>
            <a:off x="457200" y="1346007"/>
            <a:ext cx="8229600" cy="5353219"/>
          </a:xfrm>
        </p:spPr>
        <p:txBody>
          <a:bodyPr>
            <a:normAutofit fontScale="77500" lnSpcReduction="20000"/>
          </a:bodyPr>
          <a:lstStyle/>
          <a:p>
            <a:pPr marL="0" indent="0">
              <a:buNone/>
            </a:pPr>
            <a:r>
              <a:rPr lang="en-US" dirty="0" smtClean="0"/>
              <a:t>“</a:t>
            </a:r>
            <a:r>
              <a:rPr lang="en-US" dirty="0"/>
              <a:t>It’s the little things that get you, like walking into a classroom and seeing no one there but Whites and Asians. Maybe this isn’t where I’m supposed to be at. Or you walk in and it’s all men, there’s one female. What’s wrong with her? It’s really subliminal, and it’s not something I think the University does, but the experience is the same. There’s this real message that you’re not supposed to be here. Like, I get a serious message saying, ‘You’re not supposed to be in physics’.” </a:t>
            </a:r>
            <a:r>
              <a:rPr lang="en-US" dirty="0" smtClean="0"/>
              <a:t> (Black physics major)</a:t>
            </a:r>
            <a:endParaRPr lang="en-US" dirty="0"/>
          </a:p>
        </p:txBody>
      </p:sp>
    </p:spTree>
    <p:extLst>
      <p:ext uri="{BB962C8B-B14F-4D97-AF65-F5344CB8AC3E}">
        <p14:creationId xmlns:p14="http://schemas.microsoft.com/office/powerpoint/2010/main" val="30026249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Isolation</a:t>
            </a:r>
            <a:endParaRPr lang="en-US" dirty="0"/>
          </a:p>
        </p:txBody>
      </p:sp>
      <p:sp>
        <p:nvSpPr>
          <p:cNvPr id="3" name="Content Placeholder 2"/>
          <p:cNvSpPr>
            <a:spLocks noGrp="1"/>
          </p:cNvSpPr>
          <p:nvPr>
            <p:ph idx="1"/>
          </p:nvPr>
        </p:nvSpPr>
        <p:spPr>
          <a:xfrm>
            <a:off x="457200" y="1600200"/>
            <a:ext cx="8229600" cy="5054003"/>
          </a:xfrm>
        </p:spPr>
        <p:txBody>
          <a:bodyPr>
            <a:normAutofit fontScale="77500" lnSpcReduction="20000"/>
          </a:bodyPr>
          <a:lstStyle/>
          <a:p>
            <a:pPr marL="0" indent="0">
              <a:buNone/>
            </a:pPr>
            <a:r>
              <a:rPr lang="en-US" dirty="0"/>
              <a:t>“I just remember at times, taking exams [in upper division, where I was the only minority woman] and looking up and looking at everyone and just being so convinced that everyone just looks smarter than me . … They just </a:t>
            </a:r>
            <a:r>
              <a:rPr lang="en-US" i="1" dirty="0"/>
              <a:t>look</a:t>
            </a:r>
            <a:r>
              <a:rPr lang="en-US" dirty="0"/>
              <a:t> smarter. And it’s such a hard thing to get out of your head. And I’ll sit there and I’ll think, ‘No, it’s not true.’ But [it’s hard] to really change the way you feel. And, you know, even today I still kind of feel that way. It’s like I look up, because, you know, you never see someone that looks like me as a scientist.” </a:t>
            </a:r>
            <a:r>
              <a:rPr lang="en-US" dirty="0" smtClean="0"/>
              <a:t>(Latina physics major)</a:t>
            </a:r>
            <a:endParaRPr lang="en-US" dirty="0"/>
          </a:p>
        </p:txBody>
      </p:sp>
    </p:spTree>
    <p:extLst>
      <p:ext uri="{BB962C8B-B14F-4D97-AF65-F5344CB8AC3E}">
        <p14:creationId xmlns:p14="http://schemas.microsoft.com/office/powerpoint/2010/main" val="37442048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527901" y="593367"/>
            <a:ext cx="8304399" cy="763600"/>
          </a:xfrm>
          <a:prstGeom prst="rect">
            <a:avLst/>
          </a:prstGeom>
        </p:spPr>
        <p:txBody>
          <a:bodyPr lIns="91425" tIns="91425" rIns="91425" bIns="91425" anchor="t" anchorCtr="0">
            <a:noAutofit/>
          </a:bodyPr>
          <a:lstStyle/>
          <a:p>
            <a:pPr lvl="0">
              <a:spcBef>
                <a:spcPts val="0"/>
              </a:spcBef>
              <a:buNone/>
            </a:pPr>
            <a:r>
              <a:rPr lang="en" b="1" dirty="0" err="1"/>
              <a:t>Microaggressions</a:t>
            </a:r>
            <a:endParaRPr lang="en" b="1" dirty="0"/>
          </a:p>
        </p:txBody>
      </p:sp>
      <p:sp>
        <p:nvSpPr>
          <p:cNvPr id="121" name="Shape 121"/>
          <p:cNvSpPr txBox="1">
            <a:spLocks noGrp="1"/>
          </p:cNvSpPr>
          <p:nvPr>
            <p:ph type="body" idx="1"/>
          </p:nvPr>
        </p:nvSpPr>
        <p:spPr>
          <a:xfrm>
            <a:off x="527900" y="1536633"/>
            <a:ext cx="8304400" cy="4555200"/>
          </a:xfrm>
          <a:prstGeom prst="rect">
            <a:avLst/>
          </a:prstGeom>
        </p:spPr>
        <p:txBody>
          <a:bodyPr lIns="91425" tIns="91425" rIns="91425" bIns="91425" anchor="t" anchorCtr="0">
            <a:noAutofit/>
          </a:bodyPr>
          <a:lstStyle/>
          <a:p>
            <a:pPr marL="457200" lvl="0" indent="-228600" rtl="0">
              <a:spcBef>
                <a:spcPts val="0"/>
              </a:spcBef>
            </a:pPr>
            <a:r>
              <a:rPr lang="en" sz="2400" dirty="0"/>
              <a:t>Subtle indignities, slights, or insults directed toward women and/or people of color, consciously or unconsciously (Solórzano 2000, Sue &amp; Sue 2007)</a:t>
            </a:r>
          </a:p>
          <a:p>
            <a:pPr marL="457200" lvl="0" indent="-228600" rtl="0">
              <a:spcBef>
                <a:spcPts val="0"/>
              </a:spcBef>
            </a:pPr>
            <a:r>
              <a:rPr lang="en" sz="2400" dirty="0"/>
              <a:t>Competence in STEM questioned</a:t>
            </a:r>
          </a:p>
        </p:txBody>
      </p:sp>
    </p:spTree>
    <p:extLst>
      <p:ext uri="{BB962C8B-B14F-4D97-AF65-F5344CB8AC3E}">
        <p14:creationId xmlns:p14="http://schemas.microsoft.com/office/powerpoint/2010/main" val="1550260700"/>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Microaggressions</a:t>
            </a:r>
            <a:endParaRPr lang="en-US" dirty="0"/>
          </a:p>
        </p:txBody>
      </p:sp>
      <p:sp>
        <p:nvSpPr>
          <p:cNvPr id="3" name="Content Placeholder 2"/>
          <p:cNvSpPr>
            <a:spLocks noGrp="1"/>
          </p:cNvSpPr>
          <p:nvPr>
            <p:ph idx="1"/>
          </p:nvPr>
        </p:nvSpPr>
        <p:spPr>
          <a:xfrm>
            <a:off x="457200" y="1308092"/>
            <a:ext cx="8229600" cy="5346112"/>
          </a:xfrm>
        </p:spPr>
        <p:txBody>
          <a:bodyPr>
            <a:normAutofit fontScale="70000" lnSpcReduction="20000"/>
          </a:bodyPr>
          <a:lstStyle/>
          <a:p>
            <a:pPr marL="0" indent="0">
              <a:buNone/>
            </a:pPr>
            <a:r>
              <a:rPr lang="en-US" dirty="0"/>
              <a:t>“I was both the only girl and the only undergrad in the entire lab…. I was working with this one volatile chemical to try and density match things, and another person walked into the lab and bumped me while I was pipetting the liquid, and it spilled onto the lab table. I moved one of the hoods over it and someone else walked into the lab, commented on the fact that it smelled, and my mentor laughed and said ‘can you guess who spilled it?’ and they all looked at me, and they all started laughing, and I was the only girl in the lab at that point, and they all continued to laugh, and I just kind of stood there awkwardly, and the grad student said ‘how does it feel to have the boys club laughing at you?’” </a:t>
            </a:r>
            <a:r>
              <a:rPr lang="en-US" dirty="0" smtClean="0"/>
              <a:t>(Black physics major)</a:t>
            </a:r>
            <a:endParaRPr lang="en-US" dirty="0"/>
          </a:p>
        </p:txBody>
      </p:sp>
    </p:spTree>
    <p:extLst>
      <p:ext uri="{BB962C8B-B14F-4D97-AF65-F5344CB8AC3E}">
        <p14:creationId xmlns:p14="http://schemas.microsoft.com/office/powerpoint/2010/main" val="18077341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Microaggressions</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a:t>I just packed my things up and left that day. [For the rest of the summer] I didn’t speak except when spoken to. I was too afraid to reinforce their idea that I was incapable and didn’t belong there. I was afraid of making the necessary mistakes to succeed.” </a:t>
            </a:r>
          </a:p>
        </p:txBody>
      </p:sp>
    </p:spTree>
    <p:extLst>
      <p:ext uri="{BB962C8B-B14F-4D97-AF65-F5344CB8AC3E}">
        <p14:creationId xmlns:p14="http://schemas.microsoft.com/office/powerpoint/2010/main" val="11426086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Microaggressions</a:t>
            </a:r>
            <a:endParaRPr lang="en-US" dirty="0"/>
          </a:p>
        </p:txBody>
      </p:sp>
      <p:sp>
        <p:nvSpPr>
          <p:cNvPr id="3" name="Content Placeholder 2"/>
          <p:cNvSpPr>
            <a:spLocks noGrp="1"/>
          </p:cNvSpPr>
          <p:nvPr>
            <p:ph idx="1"/>
          </p:nvPr>
        </p:nvSpPr>
        <p:spPr>
          <a:xfrm>
            <a:off x="457200" y="1600200"/>
            <a:ext cx="8229600" cy="5072961"/>
          </a:xfrm>
        </p:spPr>
        <p:txBody>
          <a:bodyPr>
            <a:normAutofit fontScale="77500" lnSpcReduction="20000"/>
          </a:bodyPr>
          <a:lstStyle/>
          <a:p>
            <a:pPr marL="0" indent="0">
              <a:buNone/>
            </a:pPr>
            <a:r>
              <a:rPr lang="en-US" dirty="0"/>
              <a:t>“I communicated that it was a tradition on both sides of my family to honor surviving slavery, and that I thought that was really important for my [future] children – that I wanted them to know that they come from a background of people who have survived very difficult things and that makes them very strong.… And at some point, one of the [White] guys jumps in and says, </a:t>
            </a:r>
            <a:r>
              <a:rPr lang="en-US" dirty="0" smtClean="0"/>
              <a:t>‘You </a:t>
            </a:r>
            <a:r>
              <a:rPr lang="en-US" dirty="0"/>
              <a:t>know, you Black people are always complaining about slavery. And you should just get over it. It happened a long time ago and it doesn’t affect you anymore. And you Black people won’t shut up about it</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9878235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527901" y="593367"/>
            <a:ext cx="8304399" cy="763600"/>
          </a:xfrm>
          <a:prstGeom prst="rect">
            <a:avLst/>
          </a:prstGeom>
        </p:spPr>
        <p:txBody>
          <a:bodyPr lIns="91425" tIns="91425" rIns="91425" bIns="91425" anchor="t" anchorCtr="0">
            <a:noAutofit/>
          </a:bodyPr>
          <a:lstStyle/>
          <a:p>
            <a:pPr lvl="0">
              <a:spcBef>
                <a:spcPts val="0"/>
              </a:spcBef>
              <a:buNone/>
            </a:pPr>
            <a:r>
              <a:rPr lang="en" b="1" dirty="0"/>
              <a:t>The </a:t>
            </a:r>
            <a:r>
              <a:rPr lang="en-US" b="1" dirty="0" smtClean="0"/>
              <a:t>S</a:t>
            </a:r>
            <a:r>
              <a:rPr lang="en" b="1" dirty="0" smtClean="0"/>
              <a:t>ewer </a:t>
            </a:r>
            <a:r>
              <a:rPr lang="en-US" b="1" dirty="0"/>
              <a:t>P</a:t>
            </a:r>
            <a:r>
              <a:rPr lang="en" b="1" dirty="0" err="1" smtClean="0"/>
              <a:t>ipe</a:t>
            </a:r>
            <a:endParaRPr lang="en" b="1" dirty="0"/>
          </a:p>
        </p:txBody>
      </p:sp>
      <p:sp>
        <p:nvSpPr>
          <p:cNvPr id="145" name="Shape 145"/>
          <p:cNvSpPr txBox="1">
            <a:spLocks noGrp="1"/>
          </p:cNvSpPr>
          <p:nvPr>
            <p:ph type="body" idx="1"/>
          </p:nvPr>
        </p:nvSpPr>
        <p:spPr>
          <a:xfrm>
            <a:off x="527900" y="1536633"/>
            <a:ext cx="8304400" cy="4555200"/>
          </a:xfrm>
          <a:prstGeom prst="rect">
            <a:avLst/>
          </a:prstGeom>
        </p:spPr>
        <p:txBody>
          <a:bodyPr lIns="91425" tIns="91425" rIns="91425" bIns="91425" anchor="t" anchorCtr="0">
            <a:noAutofit/>
          </a:bodyPr>
          <a:lstStyle/>
          <a:p>
            <a:pPr marL="0" lvl="0" indent="0" rtl="0">
              <a:lnSpc>
                <a:spcPct val="100000"/>
              </a:lnSpc>
              <a:spcBef>
                <a:spcPts val="0"/>
              </a:spcBef>
              <a:buNone/>
            </a:pPr>
            <a:r>
              <a:rPr lang="en" sz="2800" dirty="0"/>
              <a:t>Everyone calls it a pipeline problem.  But what they don’t realize is it’s a sewer pipe.  Nobody wants to go in there, it’s full of shit.  You go in, and you want to get out as fast as you can and when you come out, even if you come out [on] the sidewalk, you smell like shit.  Why would anyone want to go in this sewer pipe, right</a:t>
            </a:r>
            <a:r>
              <a:rPr lang="en" sz="2800" dirty="0" smtClean="0"/>
              <a:t>?</a:t>
            </a:r>
            <a:r>
              <a:rPr lang="en-US" sz="2800" dirty="0" smtClean="0"/>
              <a:t> (</a:t>
            </a:r>
            <a:r>
              <a:rPr lang="en" sz="2800" dirty="0" smtClean="0"/>
              <a:t>Black </a:t>
            </a:r>
            <a:r>
              <a:rPr lang="en" sz="2800" dirty="0"/>
              <a:t>Professional in </a:t>
            </a:r>
            <a:r>
              <a:rPr lang="en-US" sz="2800" dirty="0"/>
              <a:t>a</a:t>
            </a:r>
            <a:r>
              <a:rPr lang="en" sz="2800" dirty="0" smtClean="0"/>
              <a:t>stronomy</a:t>
            </a:r>
            <a:r>
              <a:rPr lang="en-US" sz="2800" dirty="0" smtClean="0"/>
              <a:t>)</a:t>
            </a:r>
            <a:endParaRPr lang="en" sz="2800" dirty="0"/>
          </a:p>
        </p:txBody>
      </p:sp>
    </p:spTree>
    <p:extLst>
      <p:ext uri="{BB962C8B-B14F-4D97-AF65-F5344CB8AC3E}">
        <p14:creationId xmlns:p14="http://schemas.microsoft.com/office/powerpoint/2010/main" val="3105277705"/>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counter-space</a:t>
            </a:r>
            <a:endParaRPr lang="en-US" dirty="0"/>
          </a:p>
        </p:txBody>
      </p:sp>
      <p:sp>
        <p:nvSpPr>
          <p:cNvPr id="3" name="Content Placeholder 2"/>
          <p:cNvSpPr>
            <a:spLocks noGrp="1"/>
          </p:cNvSpPr>
          <p:nvPr>
            <p:ph idx="1"/>
          </p:nvPr>
        </p:nvSpPr>
        <p:spPr>
          <a:xfrm>
            <a:off x="457200" y="1600200"/>
            <a:ext cx="8229600" cy="4978172"/>
          </a:xfrm>
        </p:spPr>
        <p:txBody>
          <a:bodyPr/>
          <a:lstStyle/>
          <a:p>
            <a:pPr marL="457200" lvl="0" indent="-228600">
              <a:spcBef>
                <a:spcPts val="0"/>
              </a:spcBef>
            </a:pPr>
            <a:r>
              <a:rPr lang="en" sz="2000" dirty="0"/>
              <a:t>Critical safe places existing at the edges of STEM to serve marginalized groups</a:t>
            </a:r>
          </a:p>
          <a:p>
            <a:pPr marL="914400" lvl="1" indent="-342900">
              <a:buSzPct val="100000"/>
            </a:pPr>
            <a:r>
              <a:rPr lang="en" sz="2000" dirty="0"/>
              <a:t>Validate each other as academic scholars</a:t>
            </a:r>
          </a:p>
          <a:p>
            <a:pPr marL="914400" lvl="1" indent="-342900">
              <a:buSzPct val="100000"/>
            </a:pPr>
            <a:r>
              <a:rPr lang="en" sz="2000" dirty="0"/>
              <a:t>Vent frustrations about racism and sexism</a:t>
            </a:r>
          </a:p>
          <a:p>
            <a:pPr marL="914400" lvl="1" indent="-342900">
              <a:buSzPct val="100000"/>
            </a:pPr>
            <a:r>
              <a:rPr lang="en" sz="2000" dirty="0"/>
              <a:t>Allow academic identities to develop alongside positive racial climates</a:t>
            </a:r>
            <a:endParaRPr lang="en-US" sz="2000" dirty="0"/>
          </a:p>
          <a:p>
            <a:pPr lvl="0">
              <a:spcBef>
                <a:spcPts val="0"/>
              </a:spcBef>
              <a:buNone/>
            </a:pPr>
            <a:endParaRPr lang="en-US" sz="2000" dirty="0"/>
          </a:p>
          <a:p>
            <a:pPr lvl="0">
              <a:spcBef>
                <a:spcPts val="0"/>
              </a:spcBef>
              <a:buNone/>
            </a:pPr>
            <a:r>
              <a:rPr lang="en" sz="2000" dirty="0"/>
              <a:t>Source: Solórzano </a:t>
            </a:r>
            <a:r>
              <a:rPr lang="en" sz="2000" dirty="0" smtClean="0"/>
              <a:t>2000</a:t>
            </a:r>
            <a:endParaRPr lang="en" sz="2000" dirty="0"/>
          </a:p>
        </p:txBody>
      </p:sp>
    </p:spTree>
    <p:extLst>
      <p:ext uri="{BB962C8B-B14F-4D97-AF65-F5344CB8AC3E}">
        <p14:creationId xmlns:p14="http://schemas.microsoft.com/office/powerpoint/2010/main" val="39312592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527901" y="593367"/>
            <a:ext cx="8304399" cy="763600"/>
          </a:xfrm>
          <a:prstGeom prst="rect">
            <a:avLst/>
          </a:prstGeom>
        </p:spPr>
        <p:txBody>
          <a:bodyPr lIns="91425" tIns="91425" rIns="91425" bIns="91425" anchor="t" anchorCtr="0">
            <a:noAutofit/>
          </a:bodyPr>
          <a:lstStyle/>
          <a:p>
            <a:pPr lvl="0">
              <a:spcBef>
                <a:spcPts val="0"/>
              </a:spcBef>
              <a:buNone/>
            </a:pPr>
            <a:r>
              <a:rPr lang="en" b="1" dirty="0" err="1"/>
              <a:t>Counterspaces</a:t>
            </a:r>
            <a:endParaRPr lang="en" b="1" dirty="0"/>
          </a:p>
        </p:txBody>
      </p:sp>
      <p:sp>
        <p:nvSpPr>
          <p:cNvPr id="157" name="Shape 157"/>
          <p:cNvSpPr txBox="1">
            <a:spLocks noGrp="1"/>
          </p:cNvSpPr>
          <p:nvPr>
            <p:ph type="body" idx="1"/>
          </p:nvPr>
        </p:nvSpPr>
        <p:spPr>
          <a:xfrm>
            <a:off x="527900" y="1536633"/>
            <a:ext cx="8304400" cy="4555200"/>
          </a:xfrm>
          <a:prstGeom prst="rect">
            <a:avLst/>
          </a:prstGeom>
        </p:spPr>
        <p:txBody>
          <a:bodyPr lIns="91425" tIns="91425" rIns="91425" bIns="91425" anchor="t" anchorCtr="0">
            <a:noAutofit/>
          </a:bodyPr>
          <a:lstStyle/>
          <a:p>
            <a:pPr marL="457200" lvl="0" indent="-228600" rtl="0">
              <a:spcBef>
                <a:spcPts val="0"/>
              </a:spcBef>
            </a:pPr>
            <a:r>
              <a:rPr lang="en" sz="2400" dirty="0"/>
              <a:t>Peer-to-peer relationships</a:t>
            </a:r>
          </a:p>
          <a:p>
            <a:pPr marL="457200" lvl="0" indent="-228600" rtl="0">
              <a:spcBef>
                <a:spcPts val="0"/>
              </a:spcBef>
            </a:pPr>
            <a:r>
              <a:rPr lang="en" sz="2400" dirty="0"/>
              <a:t>Mentoring relationships</a:t>
            </a:r>
          </a:p>
          <a:p>
            <a:pPr marL="457200" lvl="0" indent="-228600" rtl="0">
              <a:spcBef>
                <a:spcPts val="0"/>
              </a:spcBef>
            </a:pPr>
            <a:r>
              <a:rPr lang="en" sz="2400" dirty="0"/>
              <a:t>Campus student groups and STEM enrichment programs</a:t>
            </a:r>
          </a:p>
          <a:p>
            <a:pPr marL="457200" lvl="0" indent="-228600" rtl="0">
              <a:spcBef>
                <a:spcPts val="0"/>
              </a:spcBef>
            </a:pPr>
            <a:r>
              <a:rPr lang="en" sz="2400" dirty="0"/>
              <a:t>STEM diversity conferences</a:t>
            </a:r>
          </a:p>
          <a:p>
            <a:pPr marL="457200" lvl="0" indent="-228600" rtl="0">
              <a:spcBef>
                <a:spcPts val="0"/>
              </a:spcBef>
            </a:pPr>
            <a:r>
              <a:rPr lang="en" sz="2400" dirty="0"/>
              <a:t>STEM </a:t>
            </a:r>
            <a:r>
              <a:rPr lang="en" sz="2400" dirty="0" smtClean="0"/>
              <a:t>departments</a:t>
            </a:r>
            <a:endParaRPr lang="en" sz="2400" dirty="0"/>
          </a:p>
        </p:txBody>
      </p:sp>
    </p:spTree>
    <p:extLst>
      <p:ext uri="{BB962C8B-B14F-4D97-AF65-F5344CB8AC3E}">
        <p14:creationId xmlns:p14="http://schemas.microsoft.com/office/powerpoint/2010/main" val="1154421374"/>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Departments as counter-spaces</a:t>
            </a:r>
            <a:endParaRPr lang="en-US" dirty="0"/>
          </a:p>
        </p:txBody>
      </p:sp>
      <p:sp>
        <p:nvSpPr>
          <p:cNvPr id="3" name="Text Placeholder 2"/>
          <p:cNvSpPr>
            <a:spLocks noGrp="1"/>
          </p:cNvSpPr>
          <p:nvPr>
            <p:ph type="body" idx="1"/>
          </p:nvPr>
        </p:nvSpPr>
        <p:spPr/>
        <p:txBody>
          <a:bodyPr>
            <a:normAutofit fontScale="85000" lnSpcReduction="10000"/>
          </a:bodyPr>
          <a:lstStyle/>
          <a:p>
            <a:pPr marL="0" lvl="0" indent="0">
              <a:buNone/>
            </a:pPr>
            <a:r>
              <a:rPr lang="en-US" dirty="0" smtClean="0"/>
              <a:t>“The </a:t>
            </a:r>
            <a:r>
              <a:rPr lang="en-US" dirty="0"/>
              <a:t>instructors, program directors, teaching assistants, all of them, have always been really rooting for me. And that really means a lot. And I think support is probably the single most important thing that you need to get through this place...is someone to say, ‘We really believe in you’... It really makes you rise to the occasion.”  (Black physics major</a:t>
            </a:r>
            <a:r>
              <a:rPr lang="en-US" dirty="0" smtClean="0"/>
              <a:t>)</a:t>
            </a:r>
          </a:p>
          <a:p>
            <a:pPr marL="0" lvl="0" indent="0">
              <a:buNone/>
            </a:pPr>
            <a:endParaRPr lang="en-US" dirty="0" smtClean="0"/>
          </a:p>
          <a:p>
            <a:pPr marL="0" indent="0">
              <a:buNone/>
            </a:pPr>
            <a:endParaRPr lang="en-US" dirty="0"/>
          </a:p>
        </p:txBody>
      </p:sp>
    </p:spTree>
    <p:extLst>
      <p:ext uri="{BB962C8B-B14F-4D97-AF65-F5344CB8AC3E}">
        <p14:creationId xmlns:p14="http://schemas.microsoft.com/office/powerpoint/2010/main" val="26020482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Citation info for this presentation</a:t>
            </a:r>
            <a:endParaRPr lang="en-US" dirty="0"/>
          </a:p>
        </p:txBody>
      </p:sp>
      <p:sp>
        <p:nvSpPr>
          <p:cNvPr id="3" name="Content Placeholder 2"/>
          <p:cNvSpPr>
            <a:spLocks noGrp="1"/>
          </p:cNvSpPr>
          <p:nvPr>
            <p:ph idx="1"/>
          </p:nvPr>
        </p:nvSpPr>
        <p:spPr/>
        <p:txBody>
          <a:bodyPr/>
          <a:lstStyle/>
          <a:p>
            <a:pPr marL="0" indent="-457200">
              <a:buNone/>
            </a:pPr>
            <a:r>
              <a:rPr lang="en-US" sz="1200" dirty="0"/>
              <a:t>Johnson, A., </a:t>
            </a:r>
            <a:r>
              <a:rPr lang="en-US" sz="1200" dirty="0" err="1"/>
              <a:t>Hodari</a:t>
            </a:r>
            <a:r>
              <a:rPr lang="en-US" sz="1200" dirty="0"/>
              <a:t>, A., &amp; </a:t>
            </a:r>
            <a:r>
              <a:rPr lang="en-US" sz="1200" dirty="0" err="1"/>
              <a:t>Ong</a:t>
            </a:r>
            <a:r>
              <a:rPr lang="en-US" sz="1200" dirty="0"/>
              <a:t>, M. (2016). </a:t>
            </a:r>
            <a:r>
              <a:rPr lang="en-US" sz="1200" i="1" dirty="0"/>
              <a:t>Creating </a:t>
            </a:r>
            <a:r>
              <a:rPr lang="en-US" sz="1200" i="1" dirty="0" smtClean="0"/>
              <a:t>counter-space</a:t>
            </a:r>
            <a:r>
              <a:rPr lang="en-US" sz="1200" i="1" dirty="0"/>
              <a:t>: Deliberate </a:t>
            </a:r>
            <a:r>
              <a:rPr lang="en-US" sz="1200" i="1" dirty="0" smtClean="0"/>
              <a:t>strategies </a:t>
            </a:r>
            <a:r>
              <a:rPr lang="en-US" sz="1200" i="1" dirty="0"/>
              <a:t>f</a:t>
            </a:r>
            <a:r>
              <a:rPr lang="en-US" sz="1200" i="1" dirty="0" smtClean="0"/>
              <a:t>aculty can use </a:t>
            </a:r>
            <a:r>
              <a:rPr lang="en-US" sz="1200" i="1" dirty="0"/>
              <a:t>to </a:t>
            </a:r>
            <a:r>
              <a:rPr lang="en-US" sz="1200" i="1" dirty="0" smtClean="0"/>
              <a:t>create </a:t>
            </a:r>
            <a:r>
              <a:rPr lang="en-US" sz="1200" i="1" dirty="0"/>
              <a:t>e</a:t>
            </a:r>
            <a:r>
              <a:rPr lang="en-US" sz="1200" i="1" dirty="0" smtClean="0"/>
              <a:t>nvironments </a:t>
            </a:r>
            <a:r>
              <a:rPr lang="en-US" sz="1200" i="1" dirty="0"/>
              <a:t>w</a:t>
            </a:r>
            <a:r>
              <a:rPr lang="en-US" sz="1200" i="1" dirty="0" smtClean="0"/>
              <a:t>here </a:t>
            </a:r>
            <a:r>
              <a:rPr lang="en-US" sz="1200" i="1" dirty="0"/>
              <a:t>w</a:t>
            </a:r>
            <a:r>
              <a:rPr lang="en-US" sz="1200" i="1" dirty="0" smtClean="0"/>
              <a:t>omen </a:t>
            </a:r>
            <a:r>
              <a:rPr lang="en-US" sz="1200" i="1" dirty="0"/>
              <a:t>of </a:t>
            </a:r>
            <a:r>
              <a:rPr lang="en-US" sz="1200" i="1" dirty="0" smtClean="0"/>
              <a:t> color </a:t>
            </a:r>
            <a:r>
              <a:rPr lang="en-US" sz="1200" i="1" dirty="0"/>
              <a:t>t</a:t>
            </a:r>
            <a:r>
              <a:rPr lang="en-US" sz="1200" i="1" dirty="0" smtClean="0"/>
              <a:t>hrive</a:t>
            </a:r>
            <a:r>
              <a:rPr lang="en-US" sz="1200" dirty="0"/>
              <a:t>. Paper presented at the American Association of Physics Teachers Summer Meeting, Sacramento, California. </a:t>
            </a:r>
          </a:p>
          <a:p>
            <a:pPr marL="0" indent="0">
              <a:buNone/>
            </a:pPr>
            <a:endParaRPr lang="en-US" dirty="0"/>
          </a:p>
        </p:txBody>
      </p:sp>
    </p:spTree>
    <p:extLst>
      <p:ext uri="{BB962C8B-B14F-4D97-AF65-F5344CB8AC3E}">
        <p14:creationId xmlns:p14="http://schemas.microsoft.com/office/powerpoint/2010/main" val="3504661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Departments as counter-spaces</a:t>
            </a:r>
            <a:endParaRPr lang="en-US" dirty="0"/>
          </a:p>
        </p:txBody>
      </p:sp>
      <p:sp>
        <p:nvSpPr>
          <p:cNvPr id="3" name="Text Placeholder 2"/>
          <p:cNvSpPr>
            <a:spLocks noGrp="1"/>
          </p:cNvSpPr>
          <p:nvPr>
            <p:ph type="body" idx="1"/>
          </p:nvPr>
        </p:nvSpPr>
        <p:spPr/>
        <p:txBody>
          <a:bodyPr>
            <a:normAutofit lnSpcReduction="10000"/>
          </a:bodyPr>
          <a:lstStyle/>
          <a:p>
            <a:pPr lvl="0"/>
            <a:r>
              <a:rPr lang="en-US" dirty="0"/>
              <a:t>“I feel like I’m pretty good at physics--it’s been comfortable for me thus far. I can’t really think of anything I don’t like…. I feel like I’ve been pretty supported in this department. The teachers...have all been great, and very helpful.”  (Black physics major)</a:t>
            </a:r>
            <a:endParaRPr lang="en" dirty="0"/>
          </a:p>
          <a:p>
            <a:endParaRPr lang="en-US" dirty="0"/>
          </a:p>
        </p:txBody>
      </p:sp>
    </p:spTree>
    <p:extLst>
      <p:ext uri="{BB962C8B-B14F-4D97-AF65-F5344CB8AC3E}">
        <p14:creationId xmlns:p14="http://schemas.microsoft.com/office/powerpoint/2010/main" val="17616712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509046" y="593367"/>
            <a:ext cx="8323254" cy="763600"/>
          </a:xfrm>
          <a:prstGeom prst="rect">
            <a:avLst/>
          </a:prstGeom>
        </p:spPr>
        <p:txBody>
          <a:bodyPr lIns="91425" tIns="91425" rIns="91425" bIns="91425" anchor="t" anchorCtr="0">
            <a:noAutofit/>
          </a:bodyPr>
          <a:lstStyle/>
          <a:p>
            <a:pPr lvl="0">
              <a:spcBef>
                <a:spcPts val="0"/>
              </a:spcBef>
              <a:buNone/>
            </a:pPr>
            <a:r>
              <a:rPr lang="en" dirty="0"/>
              <a:t>Friendship and </a:t>
            </a:r>
            <a:r>
              <a:rPr lang="en" dirty="0" smtClean="0"/>
              <a:t>support</a:t>
            </a:r>
            <a:endParaRPr lang="en" dirty="0"/>
          </a:p>
        </p:txBody>
      </p:sp>
      <p:sp>
        <p:nvSpPr>
          <p:cNvPr id="175" name="Shape 175"/>
          <p:cNvSpPr txBox="1">
            <a:spLocks noGrp="1"/>
          </p:cNvSpPr>
          <p:nvPr>
            <p:ph type="body" idx="1"/>
          </p:nvPr>
        </p:nvSpPr>
        <p:spPr>
          <a:xfrm>
            <a:off x="509047" y="1497670"/>
            <a:ext cx="8323253" cy="5360330"/>
          </a:xfrm>
          <a:prstGeom prst="rect">
            <a:avLst/>
          </a:prstGeom>
        </p:spPr>
        <p:txBody>
          <a:bodyPr lIns="91425" tIns="91425" rIns="91425" bIns="91425" anchor="t" anchorCtr="0">
            <a:noAutofit/>
          </a:bodyPr>
          <a:lstStyle/>
          <a:p>
            <a:pPr marL="133350" lvl="0" indent="0" rtl="0">
              <a:spcBef>
                <a:spcPts val="0"/>
              </a:spcBef>
              <a:buSzPct val="100000"/>
              <a:buNone/>
            </a:pPr>
            <a:r>
              <a:rPr lang="en" sz="2600" dirty="0" smtClean="0"/>
              <a:t>“</a:t>
            </a:r>
            <a:r>
              <a:rPr lang="en" sz="2600" dirty="0"/>
              <a:t>I’ve gotten to know a few people, I’ve definitely made friends through group work...a lot of my friends were computer science majors” (African American senior)</a:t>
            </a:r>
          </a:p>
          <a:p>
            <a:pPr lvl="0" rtl="0">
              <a:spcBef>
                <a:spcPts val="0"/>
              </a:spcBef>
              <a:buNone/>
            </a:pPr>
            <a:endParaRPr sz="2600" dirty="0"/>
          </a:p>
          <a:p>
            <a:pPr marL="133350" lvl="0" indent="0" rtl="0">
              <a:spcBef>
                <a:spcPts val="0"/>
              </a:spcBef>
              <a:buSzPct val="100000"/>
              <a:buNone/>
            </a:pPr>
            <a:r>
              <a:rPr lang="en" sz="2600" dirty="0"/>
              <a:t>“I can imagine how at bigger schools it can be more difficult. At smaller schools, since there’s so few people, you get to know everybody, and at [this school] everybody is so friendly.” (African American junior</a:t>
            </a:r>
            <a:r>
              <a:rPr lang="en" sz="2600" dirty="0" smtClean="0"/>
              <a:t>)</a:t>
            </a:r>
            <a:endParaRPr lang="en" sz="2600" dirty="0"/>
          </a:p>
        </p:txBody>
      </p:sp>
    </p:spTree>
    <p:extLst>
      <p:ext uri="{BB962C8B-B14F-4D97-AF65-F5344CB8AC3E}">
        <p14:creationId xmlns:p14="http://schemas.microsoft.com/office/powerpoint/2010/main" val="4092890948"/>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Friendship and support</a:t>
            </a:r>
            <a:endParaRPr lang="en-US" dirty="0"/>
          </a:p>
        </p:txBody>
      </p:sp>
      <p:sp>
        <p:nvSpPr>
          <p:cNvPr id="3" name="Text Placeholder 2"/>
          <p:cNvSpPr>
            <a:spLocks noGrp="1"/>
          </p:cNvSpPr>
          <p:nvPr>
            <p:ph type="body" idx="1"/>
          </p:nvPr>
        </p:nvSpPr>
        <p:spPr/>
        <p:txBody>
          <a:bodyPr>
            <a:normAutofit lnSpcReduction="10000"/>
          </a:bodyPr>
          <a:lstStyle/>
          <a:p>
            <a:r>
              <a:rPr lang="en-US" dirty="0"/>
              <a:t>“I guess it can be intimidating at first, to go into a field where there are far more men. But it becomes...they just become like your friends. It’s not like you have to see a huge difference because I’m a girl and that’s a guy.” </a:t>
            </a:r>
            <a:r>
              <a:rPr lang="en-US" dirty="0" smtClean="0"/>
              <a:t>(Latina physics major)</a:t>
            </a:r>
            <a:endParaRPr lang="en-US" dirty="0"/>
          </a:p>
        </p:txBody>
      </p:sp>
    </p:spTree>
    <p:extLst>
      <p:ext uri="{BB962C8B-B14F-4D97-AF65-F5344CB8AC3E}">
        <p14:creationId xmlns:p14="http://schemas.microsoft.com/office/powerpoint/2010/main" val="33814020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527900" y="593367"/>
            <a:ext cx="8304400" cy="763600"/>
          </a:xfrm>
          <a:prstGeom prst="rect">
            <a:avLst/>
          </a:prstGeom>
        </p:spPr>
        <p:txBody>
          <a:bodyPr lIns="91425" tIns="91425" rIns="91425" bIns="91425" anchor="t" anchorCtr="0">
            <a:noAutofit/>
          </a:bodyPr>
          <a:lstStyle/>
          <a:p>
            <a:pPr lvl="0" rtl="0">
              <a:spcBef>
                <a:spcPts val="0"/>
              </a:spcBef>
              <a:buNone/>
            </a:pPr>
            <a:r>
              <a:rPr lang="en" dirty="0"/>
              <a:t>Friendship and </a:t>
            </a:r>
            <a:r>
              <a:rPr lang="en" dirty="0" smtClean="0"/>
              <a:t>support</a:t>
            </a:r>
            <a:endParaRPr lang="en" dirty="0"/>
          </a:p>
        </p:txBody>
      </p:sp>
      <p:sp>
        <p:nvSpPr>
          <p:cNvPr id="181" name="Shape 181"/>
          <p:cNvSpPr txBox="1">
            <a:spLocks noGrp="1"/>
          </p:cNvSpPr>
          <p:nvPr>
            <p:ph type="body" idx="1"/>
          </p:nvPr>
        </p:nvSpPr>
        <p:spPr>
          <a:xfrm>
            <a:off x="527901" y="2346288"/>
            <a:ext cx="8304399" cy="4555200"/>
          </a:xfrm>
          <a:prstGeom prst="rect">
            <a:avLst/>
          </a:prstGeom>
        </p:spPr>
        <p:txBody>
          <a:bodyPr lIns="91425" tIns="91425" rIns="91425" bIns="91425" anchor="t" anchorCtr="0">
            <a:noAutofit/>
          </a:bodyPr>
          <a:lstStyle/>
          <a:p>
            <a:pPr marL="228600" lvl="0" indent="0" rtl="0">
              <a:spcBef>
                <a:spcPts val="0"/>
              </a:spcBef>
              <a:buNone/>
            </a:pPr>
            <a:r>
              <a:rPr lang="en" sz="2600" dirty="0" smtClean="0"/>
              <a:t>“</a:t>
            </a:r>
            <a:r>
              <a:rPr lang="en" sz="2600" dirty="0"/>
              <a:t>I’ve gotten so close with [professors]. They kind of seem like second parents to me. [Another professor], if you have problems in class, he makes an effort to try and help as best he can. I think that’s really the theme of the professors in the computer science department-they try to help you out as best they can.” (African American senior)</a:t>
            </a:r>
          </a:p>
        </p:txBody>
      </p:sp>
    </p:spTree>
    <p:extLst>
      <p:ext uri="{BB962C8B-B14F-4D97-AF65-F5344CB8AC3E}">
        <p14:creationId xmlns:p14="http://schemas.microsoft.com/office/powerpoint/2010/main" val="1191484044"/>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537328" y="593367"/>
            <a:ext cx="8294972" cy="763600"/>
          </a:xfrm>
          <a:prstGeom prst="rect">
            <a:avLst/>
          </a:prstGeom>
        </p:spPr>
        <p:txBody>
          <a:bodyPr lIns="91425" tIns="91425" rIns="91425" bIns="91425" anchor="t" anchorCtr="0">
            <a:noAutofit/>
          </a:bodyPr>
          <a:lstStyle/>
          <a:p>
            <a:pPr lvl="0">
              <a:spcBef>
                <a:spcPts val="0"/>
              </a:spcBef>
              <a:buNone/>
            </a:pPr>
            <a:r>
              <a:rPr lang="en" dirty="0"/>
              <a:t>Trust in </a:t>
            </a:r>
            <a:r>
              <a:rPr lang="en" dirty="0" smtClean="0"/>
              <a:t>professors</a:t>
            </a:r>
            <a:r>
              <a:rPr lang="en-US" dirty="0" smtClean="0"/>
              <a:t>:</a:t>
            </a:r>
            <a:r>
              <a:rPr lang="en" dirty="0" smtClean="0"/>
              <a:t> </a:t>
            </a:r>
            <a:r>
              <a:rPr lang="en" dirty="0"/>
              <a:t>microaggressions</a:t>
            </a:r>
            <a:r>
              <a:rPr lang="en" b="1" dirty="0"/>
              <a:t>	</a:t>
            </a:r>
          </a:p>
        </p:txBody>
      </p:sp>
      <p:sp>
        <p:nvSpPr>
          <p:cNvPr id="187" name="Shape 187"/>
          <p:cNvSpPr txBox="1">
            <a:spLocks noGrp="1"/>
          </p:cNvSpPr>
          <p:nvPr>
            <p:ph type="body" idx="1"/>
          </p:nvPr>
        </p:nvSpPr>
        <p:spPr>
          <a:xfrm>
            <a:off x="537328" y="2328079"/>
            <a:ext cx="8294972" cy="4555200"/>
          </a:xfrm>
          <a:prstGeom prst="rect">
            <a:avLst/>
          </a:prstGeom>
        </p:spPr>
        <p:txBody>
          <a:bodyPr lIns="91425" tIns="91425" rIns="91425" bIns="91425" anchor="t" anchorCtr="0">
            <a:noAutofit/>
          </a:bodyPr>
          <a:lstStyle/>
          <a:p>
            <a:pPr lvl="0" rtl="0">
              <a:spcBef>
                <a:spcPts val="0"/>
              </a:spcBef>
              <a:buNone/>
            </a:pPr>
            <a:r>
              <a:rPr lang="en" sz="2000" dirty="0"/>
              <a:t>In particular, students trust professors to deal with </a:t>
            </a:r>
            <a:r>
              <a:rPr lang="en" sz="2000" dirty="0" err="1"/>
              <a:t>microaggressions</a:t>
            </a:r>
            <a:r>
              <a:rPr lang="en" sz="2000" dirty="0" smtClean="0"/>
              <a:t>:</a:t>
            </a:r>
            <a:endParaRPr lang="en-US" sz="2000" dirty="0" smtClean="0"/>
          </a:p>
          <a:p>
            <a:pPr lvl="0" rtl="0">
              <a:spcBef>
                <a:spcPts val="0"/>
              </a:spcBef>
              <a:buNone/>
            </a:pPr>
            <a:endParaRPr lang="en" sz="1000" dirty="0"/>
          </a:p>
          <a:p>
            <a:pPr marL="457200" lvl="0" indent="-323850" rtl="0">
              <a:spcBef>
                <a:spcPts val="0"/>
              </a:spcBef>
              <a:buSzPct val="100000"/>
            </a:pPr>
            <a:r>
              <a:rPr lang="en" sz="2000" dirty="0"/>
              <a:t>[After recounting a story about being isolated and  humiliated by a mentor in a summer research experience at another institution] “I’m sure if I said something to [my department chair], he would pull that person aside and have a conversation with him.” (African American senior)</a:t>
            </a:r>
          </a:p>
          <a:p>
            <a:pPr lvl="0">
              <a:spcBef>
                <a:spcPts val="0"/>
              </a:spcBef>
              <a:buNone/>
            </a:pPr>
            <a:endParaRPr sz="2000" dirty="0"/>
          </a:p>
        </p:txBody>
      </p:sp>
    </p:spTree>
    <p:extLst>
      <p:ext uri="{BB962C8B-B14F-4D97-AF65-F5344CB8AC3E}">
        <p14:creationId xmlns:p14="http://schemas.microsoft.com/office/powerpoint/2010/main" val="24177929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518474" y="593367"/>
            <a:ext cx="8313826" cy="763600"/>
          </a:xfrm>
          <a:prstGeom prst="rect">
            <a:avLst/>
          </a:prstGeom>
        </p:spPr>
        <p:txBody>
          <a:bodyPr lIns="91425" tIns="91425" rIns="91425" bIns="91425" anchor="t" anchorCtr="0">
            <a:noAutofit/>
          </a:bodyPr>
          <a:lstStyle/>
          <a:p>
            <a:pPr lvl="0" rtl="0">
              <a:spcBef>
                <a:spcPts val="0"/>
              </a:spcBef>
              <a:buNone/>
            </a:pPr>
            <a:r>
              <a:rPr lang="en" dirty="0"/>
              <a:t>Trust in </a:t>
            </a:r>
            <a:r>
              <a:rPr lang="en" dirty="0" smtClean="0"/>
              <a:t>professors</a:t>
            </a:r>
            <a:r>
              <a:rPr lang="en-US" dirty="0" smtClean="0"/>
              <a:t>:</a:t>
            </a:r>
            <a:r>
              <a:rPr lang="en" dirty="0" smtClean="0"/>
              <a:t> </a:t>
            </a:r>
            <a:r>
              <a:rPr lang="en" dirty="0"/>
              <a:t>microaggressions</a:t>
            </a:r>
            <a:r>
              <a:rPr lang="en" b="1" dirty="0"/>
              <a:t>	</a:t>
            </a:r>
          </a:p>
        </p:txBody>
      </p:sp>
      <p:sp>
        <p:nvSpPr>
          <p:cNvPr id="193" name="Shape 193"/>
          <p:cNvSpPr txBox="1">
            <a:spLocks noGrp="1"/>
          </p:cNvSpPr>
          <p:nvPr>
            <p:ph type="body" idx="1"/>
          </p:nvPr>
        </p:nvSpPr>
        <p:spPr>
          <a:xfrm>
            <a:off x="518474" y="2302800"/>
            <a:ext cx="8313826" cy="4555200"/>
          </a:xfrm>
          <a:prstGeom prst="rect">
            <a:avLst/>
          </a:prstGeom>
        </p:spPr>
        <p:txBody>
          <a:bodyPr lIns="91425" tIns="91425" rIns="91425" bIns="91425" anchor="t" anchorCtr="0">
            <a:noAutofit/>
          </a:bodyPr>
          <a:lstStyle/>
          <a:p>
            <a:pPr marL="133350" lvl="0" indent="0" rtl="0">
              <a:spcBef>
                <a:spcPts val="0"/>
              </a:spcBef>
              <a:buSzPct val="100000"/>
              <a:buNone/>
            </a:pPr>
            <a:r>
              <a:rPr lang="en" sz="2200" dirty="0" smtClean="0"/>
              <a:t>The </a:t>
            </a:r>
            <a:r>
              <a:rPr lang="en" sz="2200" dirty="0"/>
              <a:t>other day [in a computer science class], some people were making dumb jokes about the type of crypto currency you can use--like bit coin. One of the main industries that develops crypto-currency is adult entertainment, one group in the corner was talking about different names of crypto-currency. One of them was like ‘tit coin,’ and they kept saying that and talking about it. After it simmered down, [the male professor] said ‘and people wonder why women are discouraged in computer science.’ That was nice. (White senior)</a:t>
            </a:r>
          </a:p>
        </p:txBody>
      </p:sp>
    </p:spTree>
    <p:extLst>
      <p:ext uri="{BB962C8B-B14F-4D97-AF65-F5344CB8AC3E}">
        <p14:creationId xmlns:p14="http://schemas.microsoft.com/office/powerpoint/2010/main" val="229105733"/>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faculty doing?</a:t>
            </a:r>
            <a:endParaRPr lang="en-US" dirty="0"/>
          </a:p>
        </p:txBody>
      </p:sp>
      <p:sp>
        <p:nvSpPr>
          <p:cNvPr id="3" name="Content Placeholder 2"/>
          <p:cNvSpPr>
            <a:spLocks noGrp="1"/>
          </p:cNvSpPr>
          <p:nvPr>
            <p:ph idx="1"/>
          </p:nvPr>
        </p:nvSpPr>
        <p:spPr/>
        <p:txBody>
          <a:bodyPr/>
          <a:lstStyle/>
          <a:p>
            <a:r>
              <a:rPr lang="en-US" dirty="0" smtClean="0"/>
              <a:t>Faculty in all three majors deliberately built this climate over at least 15 years.</a:t>
            </a:r>
            <a:endParaRPr lang="en-US" dirty="0"/>
          </a:p>
        </p:txBody>
      </p:sp>
    </p:spTree>
    <p:extLst>
      <p:ext uri="{BB962C8B-B14F-4D97-AF65-F5344CB8AC3E}">
        <p14:creationId xmlns:p14="http://schemas.microsoft.com/office/powerpoint/2010/main" val="16726784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 well</a:t>
            </a:r>
            <a:endParaRPr lang="en-US" dirty="0"/>
          </a:p>
        </p:txBody>
      </p:sp>
      <p:sp>
        <p:nvSpPr>
          <p:cNvPr id="3" name="Content Placeholder 2"/>
          <p:cNvSpPr>
            <a:spLocks noGrp="1"/>
          </p:cNvSpPr>
          <p:nvPr>
            <p:ph idx="1"/>
          </p:nvPr>
        </p:nvSpPr>
        <p:spPr>
          <a:xfrm>
            <a:off x="1043492" y="1600200"/>
            <a:ext cx="6777317" cy="4998942"/>
          </a:xfrm>
        </p:spPr>
        <p:txBody>
          <a:bodyPr>
            <a:normAutofit fontScale="85000" lnSpcReduction="10000"/>
          </a:bodyPr>
          <a:lstStyle/>
          <a:p>
            <a:pPr marL="0" indent="0">
              <a:buNone/>
            </a:pPr>
            <a:r>
              <a:rPr lang="en-US" dirty="0" smtClean="0"/>
              <a:t>“I like that the classes aren’t lectures. Most of the teachers will lecture for a half hour, 45 minutes, and then at some point in there ends up being some partner work or someone goes up to the board and works through a problem…. It’s more a conversation with everybody in the class and the professor than the information being thrown at you.”</a:t>
            </a:r>
            <a:endParaRPr lang="en-US" dirty="0"/>
          </a:p>
        </p:txBody>
      </p:sp>
    </p:spTree>
    <p:extLst>
      <p:ext uri="{BB962C8B-B14F-4D97-AF65-F5344CB8AC3E}">
        <p14:creationId xmlns:p14="http://schemas.microsoft.com/office/powerpoint/2010/main" val="179157943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Teach well</a:t>
            </a:r>
            <a:endParaRPr lang="en-US" dirty="0"/>
          </a:p>
        </p:txBody>
      </p:sp>
      <p:sp>
        <p:nvSpPr>
          <p:cNvPr id="3" name="Content Placeholder 2"/>
          <p:cNvSpPr>
            <a:spLocks noGrp="1"/>
          </p:cNvSpPr>
          <p:nvPr>
            <p:ph idx="1"/>
          </p:nvPr>
        </p:nvSpPr>
        <p:spPr>
          <a:xfrm>
            <a:off x="871986" y="1600200"/>
            <a:ext cx="6948824" cy="5561126"/>
          </a:xfrm>
        </p:spPr>
        <p:txBody>
          <a:bodyPr>
            <a:normAutofit fontScale="77500" lnSpcReduction="20000"/>
          </a:bodyPr>
          <a:lstStyle/>
          <a:p>
            <a:r>
              <a:rPr lang="en-US" dirty="0"/>
              <a:t>Emphasizing relevance and connections</a:t>
            </a:r>
          </a:p>
          <a:p>
            <a:r>
              <a:rPr lang="en-US" dirty="0"/>
              <a:t>Constantly monitoring student learning (problems at the board; clickers; in class work; randomly calling on students)</a:t>
            </a:r>
          </a:p>
          <a:p>
            <a:r>
              <a:rPr lang="en-US" dirty="0"/>
              <a:t>Flipped classrooms</a:t>
            </a:r>
          </a:p>
          <a:p>
            <a:r>
              <a:rPr lang="en-US" dirty="0"/>
              <a:t>Careful group work (letting students specify who they DON’T want to work with; using CATME software to build groups)</a:t>
            </a:r>
          </a:p>
          <a:p>
            <a:r>
              <a:rPr lang="en-US" dirty="0"/>
              <a:t>Growth mindsets (“I always emphasize practice. Practice is how you learn!”—assistant professor</a:t>
            </a:r>
            <a:r>
              <a:rPr lang="en-US" dirty="0" smtClean="0"/>
              <a:t>)</a:t>
            </a:r>
          </a:p>
          <a:p>
            <a:endParaRPr lang="en-US" dirty="0" smtClean="0"/>
          </a:p>
          <a:p>
            <a:endParaRPr lang="en-US" dirty="0"/>
          </a:p>
        </p:txBody>
      </p:sp>
    </p:spTree>
    <p:extLst>
      <p:ext uri="{BB962C8B-B14F-4D97-AF65-F5344CB8AC3E}">
        <p14:creationId xmlns:p14="http://schemas.microsoft.com/office/powerpoint/2010/main" val="234913248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“Math is about hard work. It’s not about intelligence. So I really don’t accept ‘I just don’t get math. If you spend time on it, you will get it.”</a:t>
            </a:r>
          </a:p>
          <a:p>
            <a:pPr marL="0" indent="0">
              <a:buNone/>
            </a:pPr>
            <a:r>
              <a:rPr lang="en-US" dirty="0" smtClean="0"/>
              <a:t>“That’s something that gets easier as you practice.”</a:t>
            </a:r>
          </a:p>
          <a:p>
            <a:pPr marL="0" indent="0">
              <a:buNone/>
            </a:pPr>
            <a:r>
              <a:rPr lang="en-US" dirty="0" smtClean="0"/>
              <a:t>A student puts up an answer on the board, says “I think I need to change it,” and the professor says “you’re allowed to modify!”</a:t>
            </a:r>
          </a:p>
          <a:p>
            <a:pPr marL="0" indent="0">
              <a:buNone/>
            </a:pPr>
            <a:endParaRPr lang="en-US" dirty="0"/>
          </a:p>
        </p:txBody>
      </p:sp>
    </p:spTree>
    <p:extLst>
      <p:ext uri="{BB962C8B-B14F-4D97-AF65-F5344CB8AC3E}">
        <p14:creationId xmlns:p14="http://schemas.microsoft.com/office/powerpoint/2010/main" val="35277934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normAutofit/>
          </a:bodyPr>
          <a:lstStyle/>
          <a:p>
            <a:r>
              <a:rPr lang="en-US" dirty="0" smtClean="0"/>
              <a:t>Look at some stats</a:t>
            </a:r>
          </a:p>
          <a:p>
            <a:r>
              <a:rPr lang="en-US" dirty="0" smtClean="0"/>
              <a:t>Talk about our studies</a:t>
            </a:r>
          </a:p>
          <a:p>
            <a:r>
              <a:rPr lang="en-US" dirty="0" smtClean="0"/>
              <a:t>Describe the problem: Typical experiences of women of color in physics</a:t>
            </a:r>
          </a:p>
          <a:p>
            <a:r>
              <a:rPr lang="en-US" dirty="0" smtClean="0"/>
              <a:t>Describe faculty actions that redress these </a:t>
            </a:r>
            <a:endParaRPr lang="en-US" dirty="0"/>
          </a:p>
        </p:txBody>
      </p:sp>
    </p:spTree>
    <p:extLst>
      <p:ext uri="{BB962C8B-B14F-4D97-AF65-F5344CB8AC3E}">
        <p14:creationId xmlns:p14="http://schemas.microsoft.com/office/powerpoint/2010/main" val="1527906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Create community</a:t>
            </a:r>
            <a:endParaRPr lang="en-US" dirty="0"/>
          </a:p>
        </p:txBody>
      </p:sp>
      <p:sp>
        <p:nvSpPr>
          <p:cNvPr id="3" name="Text Placeholder 2"/>
          <p:cNvSpPr>
            <a:spLocks noGrp="1"/>
          </p:cNvSpPr>
          <p:nvPr>
            <p:ph type="body" idx="1"/>
          </p:nvPr>
        </p:nvSpPr>
        <p:spPr/>
        <p:txBody>
          <a:bodyPr>
            <a:normAutofit lnSpcReduction="10000"/>
          </a:bodyPr>
          <a:lstStyle/>
          <a:p>
            <a:pPr marL="0" indent="0">
              <a:buNone/>
            </a:pPr>
            <a:r>
              <a:rPr lang="en-US" dirty="0"/>
              <a:t>“We try to create community through activities, and also I try to create it with teamwork. People get to know each other, and hopefully form study groups and so forth…. We know these things are good for students, and we’re proactive about </a:t>
            </a:r>
            <a:r>
              <a:rPr lang="en-US" dirty="0" smtClean="0"/>
              <a:t>it.”  (professor)</a:t>
            </a:r>
            <a:endParaRPr lang="en-US" dirty="0"/>
          </a:p>
        </p:txBody>
      </p:sp>
    </p:spTree>
    <p:extLst>
      <p:ext uri="{BB962C8B-B14F-4D97-AF65-F5344CB8AC3E}">
        <p14:creationId xmlns:p14="http://schemas.microsoft.com/office/powerpoint/2010/main" val="415904286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community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Math: Pi day, math club, Putnam exam (with pep rally and emphasis on the median score being 0), Math Girls Day (with local middle </a:t>
            </a:r>
            <a:r>
              <a:rPr lang="en-US" dirty="0" err="1" smtClean="0"/>
              <a:t>schoolers</a:t>
            </a:r>
            <a:r>
              <a:rPr lang="en-US" dirty="0" smtClean="0"/>
              <a:t>), SIAM, AWM</a:t>
            </a:r>
          </a:p>
          <a:p>
            <a:r>
              <a:rPr lang="en-US" dirty="0" smtClean="0"/>
              <a:t>Physics: Alumni day, student research presentations, local AAPT chapter meeting, </a:t>
            </a:r>
            <a:r>
              <a:rPr lang="en-US" dirty="0" err="1" smtClean="0"/>
              <a:t>CUWiP</a:t>
            </a:r>
            <a:r>
              <a:rPr lang="en-US" dirty="0" smtClean="0"/>
              <a:t>, Facebook page</a:t>
            </a:r>
          </a:p>
          <a:p>
            <a:r>
              <a:rPr lang="en-US" dirty="0" smtClean="0"/>
              <a:t>CS: Women in CS tea</a:t>
            </a:r>
            <a:r>
              <a:rPr lang="en-US" dirty="0"/>
              <a:t>, Grace Hopper</a:t>
            </a:r>
            <a:endParaRPr lang="en-US" dirty="0" smtClean="0"/>
          </a:p>
          <a:p>
            <a:r>
              <a:rPr lang="en-US" dirty="0" smtClean="0"/>
              <a:t>Women in Science House</a:t>
            </a:r>
            <a:endParaRPr lang="en-US" dirty="0"/>
          </a:p>
        </p:txBody>
      </p:sp>
    </p:spTree>
    <p:extLst>
      <p:ext uri="{BB962C8B-B14F-4D97-AF65-F5344CB8AC3E}">
        <p14:creationId xmlns:p14="http://schemas.microsoft.com/office/powerpoint/2010/main" val="396471375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Value a broad range of students</a:t>
            </a:r>
            <a:endParaRPr lang="en-US" dirty="0"/>
          </a:p>
        </p:txBody>
      </p:sp>
      <p:sp>
        <p:nvSpPr>
          <p:cNvPr id="3" name="Content Placeholder 2"/>
          <p:cNvSpPr>
            <a:spLocks noGrp="1"/>
          </p:cNvSpPr>
          <p:nvPr>
            <p:ph idx="1"/>
          </p:nvPr>
        </p:nvSpPr>
        <p:spPr>
          <a:xfrm>
            <a:off x="1043492" y="1289133"/>
            <a:ext cx="6777317" cy="5744227"/>
          </a:xfrm>
        </p:spPr>
        <p:txBody>
          <a:bodyPr>
            <a:noAutofit/>
          </a:bodyPr>
          <a:lstStyle/>
          <a:p>
            <a:pPr marL="0" indent="0">
              <a:buNone/>
            </a:pPr>
            <a:r>
              <a:rPr lang="en-US" sz="2000" dirty="0"/>
              <a:t>“You don’t have to go to grad school to be a physics major. There are many other things you can do, and we’re excited about them, they’re cool jobs.” (assistant professor)</a:t>
            </a:r>
          </a:p>
          <a:p>
            <a:pPr marL="0" indent="0">
              <a:buNone/>
            </a:pPr>
            <a:endParaRPr lang="en-US" sz="2000" dirty="0" smtClean="0"/>
          </a:p>
          <a:p>
            <a:pPr marL="0" indent="0">
              <a:buNone/>
            </a:pPr>
            <a:r>
              <a:rPr lang="en-US" sz="2000" dirty="0" smtClean="0"/>
              <a:t>“We want everyone to be good physics students, but we don’t have to all be great physics students. They have to be successful at acquiring various useful skills, they’re not all going to be physicists, and we want them to be productive and happy.” (associate professor)</a:t>
            </a:r>
          </a:p>
        </p:txBody>
      </p:sp>
    </p:spTree>
    <p:extLst>
      <p:ext uri="{BB962C8B-B14F-4D97-AF65-F5344CB8AC3E}">
        <p14:creationId xmlns:p14="http://schemas.microsoft.com/office/powerpoint/2010/main" val="337749861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Support URM students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“While I was in the program it was a low-stakes thing, it was helpful for me to get used to talking about the problem, sometimes being wrong, but it was ok, we were all just thinking about it. There was no pressure to get it right the first time. And we got to work on more challenging problems, so if I could learn how to do those more challenging problems, I knew I could do the other, easier problems [required in class].” </a:t>
            </a:r>
            <a:r>
              <a:rPr lang="en-US" dirty="0" smtClean="0"/>
              <a:t>(Latina physics major)</a:t>
            </a:r>
          </a:p>
          <a:p>
            <a:pPr marL="0" indent="0">
              <a:buNone/>
            </a:pPr>
            <a:r>
              <a:rPr lang="en-US" dirty="0"/>
              <a:t>“Some advice I would give to people in the computer science department would be to actually get to know other people. I see it in ESP happening a lot--the students that I TA now, they’re all good friends from the get-go. It’s really nice to see a more sociable side of computer science majors--not just the stereotype of the CS majors just like working alone on their own computers. It’s nice to see people interacting with each other and wanting to do group projects together.” </a:t>
            </a:r>
            <a:r>
              <a:rPr lang="en-US" dirty="0" smtClean="0"/>
              <a:t>(Black computer science major)</a:t>
            </a:r>
            <a:endParaRPr lang="en-US" dirty="0"/>
          </a:p>
        </p:txBody>
      </p:sp>
    </p:spTree>
    <p:extLst>
      <p:ext uri="{BB962C8B-B14F-4D97-AF65-F5344CB8AC3E}">
        <p14:creationId xmlns:p14="http://schemas.microsoft.com/office/powerpoint/2010/main" val="399553228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1027664"/>
            <a:ext cx="7024744" cy="1143000"/>
          </a:xfrm>
        </p:spPr>
        <p:txBody>
          <a:bodyPr>
            <a:normAutofit/>
          </a:bodyPr>
          <a:lstStyle/>
          <a:p>
            <a:r>
              <a:rPr lang="en-US" dirty="0" smtClean="0"/>
              <a:t>Make careful hires</a:t>
            </a:r>
            <a:endParaRPr lang="en-US" dirty="0"/>
          </a:p>
        </p:txBody>
      </p:sp>
      <p:sp>
        <p:nvSpPr>
          <p:cNvPr id="3" name="Content Placeholder 2"/>
          <p:cNvSpPr>
            <a:spLocks noGrp="1"/>
          </p:cNvSpPr>
          <p:nvPr>
            <p:ph idx="1"/>
          </p:nvPr>
        </p:nvSpPr>
        <p:spPr>
          <a:xfrm>
            <a:off x="1043492" y="2323652"/>
            <a:ext cx="6777317" cy="4261685"/>
          </a:xfrm>
        </p:spPr>
        <p:txBody>
          <a:bodyPr>
            <a:normAutofit fontScale="70000" lnSpcReduction="20000"/>
          </a:bodyPr>
          <a:lstStyle/>
          <a:p>
            <a:r>
              <a:rPr lang="en-US" dirty="0" smtClean="0"/>
              <a:t>“Changing the focus of the department would not have been possible without the change in faculty as well.” (professor)</a:t>
            </a:r>
          </a:p>
          <a:p>
            <a:r>
              <a:rPr lang="en-US" dirty="0" smtClean="0"/>
              <a:t>Candidates give both research and teaching talks (on intentionally boring topics)</a:t>
            </a:r>
          </a:p>
          <a:p>
            <a:r>
              <a:rPr lang="en-US" dirty="0" smtClean="0"/>
              <a:t>Job ads state expectation of “demonstrated success and interest in attracting and retaining students from under-represented groups” (professor)</a:t>
            </a:r>
          </a:p>
          <a:p>
            <a:r>
              <a:rPr lang="en-US" dirty="0" smtClean="0"/>
              <a:t>Help in initial negotiations </a:t>
            </a:r>
          </a:p>
          <a:p>
            <a:endParaRPr lang="en-US" dirty="0" smtClean="0"/>
          </a:p>
          <a:p>
            <a:endParaRPr lang="en-US" dirty="0"/>
          </a:p>
        </p:txBody>
      </p:sp>
    </p:spTree>
    <p:extLst>
      <p:ext uri="{BB962C8B-B14F-4D97-AF65-F5344CB8AC3E}">
        <p14:creationId xmlns:p14="http://schemas.microsoft.com/office/powerpoint/2010/main" val="324850056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Advocate for women faculty</a:t>
            </a:r>
            <a:endParaRPr lang="en-US" dirty="0"/>
          </a:p>
        </p:txBody>
      </p:sp>
      <p:sp>
        <p:nvSpPr>
          <p:cNvPr id="3" name="Content Placeholder 2"/>
          <p:cNvSpPr>
            <a:spLocks noGrp="1"/>
          </p:cNvSpPr>
          <p:nvPr>
            <p:ph idx="1"/>
          </p:nvPr>
        </p:nvSpPr>
        <p:spPr>
          <a:xfrm>
            <a:off x="1043492" y="2323652"/>
            <a:ext cx="6777317" cy="4096016"/>
          </a:xfrm>
        </p:spPr>
        <p:txBody>
          <a:bodyPr>
            <a:normAutofit fontScale="70000" lnSpcReduction="20000"/>
          </a:bodyPr>
          <a:lstStyle/>
          <a:p>
            <a:r>
              <a:rPr lang="en-US" dirty="0" smtClean="0"/>
              <a:t>Almost 40% of faculty in physics, math and CS are women</a:t>
            </a:r>
          </a:p>
          <a:p>
            <a:r>
              <a:rPr lang="en-US" dirty="0"/>
              <a:t>“In other environments, I would ignore that I was the only other woman in the room—no-one else was acknowledging it—I would have to flip that part of my brain on and run it in </a:t>
            </a:r>
            <a:r>
              <a:rPr lang="en-US"/>
              <a:t>the </a:t>
            </a:r>
            <a:r>
              <a:rPr lang="en-US" smtClean="0"/>
              <a:t>background</a:t>
            </a:r>
            <a:r>
              <a:rPr lang="en-US" dirty="0"/>
              <a:t>. Here, because someone else’s got this, I can just do [discipline]….We’re all handling this together, nobody has to handle this themselves.” (assistant professor)</a:t>
            </a:r>
          </a:p>
          <a:p>
            <a:endParaRPr lang="en-US" dirty="0" smtClean="0"/>
          </a:p>
          <a:p>
            <a:endParaRPr lang="en-US" dirty="0" smtClean="0"/>
          </a:p>
          <a:p>
            <a:endParaRPr lang="en-US" dirty="0"/>
          </a:p>
        </p:txBody>
      </p:sp>
    </p:spTree>
    <p:extLst>
      <p:ext uri="{BB962C8B-B14F-4D97-AF65-F5344CB8AC3E}">
        <p14:creationId xmlns:p14="http://schemas.microsoft.com/office/powerpoint/2010/main" val="405989095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 criticism zone</a:t>
            </a:r>
            <a:endParaRPr lang="en-US" dirty="0"/>
          </a:p>
        </p:txBody>
      </p:sp>
      <p:sp>
        <p:nvSpPr>
          <p:cNvPr id="3" name="Content Placeholder 2"/>
          <p:cNvSpPr>
            <a:spLocks noGrp="1"/>
          </p:cNvSpPr>
          <p:nvPr>
            <p:ph idx="1"/>
          </p:nvPr>
        </p:nvSpPr>
        <p:spPr>
          <a:xfrm>
            <a:off x="1043492" y="1600200"/>
            <a:ext cx="6777317" cy="4875209"/>
          </a:xfrm>
        </p:spPr>
        <p:txBody>
          <a:bodyPr>
            <a:normAutofit fontScale="55000" lnSpcReduction="20000"/>
          </a:bodyPr>
          <a:lstStyle/>
          <a:p>
            <a:pPr marL="0" indent="0">
              <a:buNone/>
            </a:pPr>
            <a:r>
              <a:rPr lang="en-US" dirty="0" smtClean="0"/>
              <a:t>“As a departmental faculty, we’ve decided that we will not say negative critical things about students where students can hear—not just the student in question, but any students. Because we don’t want a student to go back and say ‘well geez, if they’re willing to say that about so and so, what are they saying about me?’ We tell the TAs about it and explain it…. It doesn’t mean you can’t be grumpy about students, it means that if you’re going to go do it you close the door and make sure you’re not in a public space, including Target or something.” (associate professor)</a:t>
            </a:r>
          </a:p>
          <a:p>
            <a:pPr marL="0" indent="0">
              <a:buNone/>
            </a:pPr>
            <a:endParaRPr lang="en-US" dirty="0" smtClean="0"/>
          </a:p>
          <a:p>
            <a:pPr marL="0" indent="0">
              <a:buNone/>
            </a:pPr>
            <a:r>
              <a:rPr lang="en-US" dirty="0" smtClean="0"/>
              <a:t>“I really feel like that mentality in many ways may be the biggest single factor in terms of our growth, just in terms of numbers—our popularity on campus.” (professor)</a:t>
            </a:r>
          </a:p>
        </p:txBody>
      </p:sp>
    </p:spTree>
    <p:extLst>
      <p:ext uri="{BB962C8B-B14F-4D97-AF65-F5344CB8AC3E}">
        <p14:creationId xmlns:p14="http://schemas.microsoft.com/office/powerpoint/2010/main" val="46052007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Control their biases</a:t>
            </a:r>
            <a:endParaRPr lang="en-US" dirty="0"/>
          </a:p>
        </p:txBody>
      </p:sp>
      <p:sp>
        <p:nvSpPr>
          <p:cNvPr id="3" name="Content Placeholder 2"/>
          <p:cNvSpPr>
            <a:spLocks noGrp="1"/>
          </p:cNvSpPr>
          <p:nvPr>
            <p:ph idx="1"/>
          </p:nvPr>
        </p:nvSpPr>
        <p:spPr>
          <a:xfrm>
            <a:off x="1043492" y="1459754"/>
            <a:ext cx="6777317" cy="5180806"/>
          </a:xfrm>
        </p:spPr>
        <p:txBody>
          <a:bodyPr>
            <a:normAutofit fontScale="70000" lnSpcReduction="20000"/>
          </a:bodyPr>
          <a:lstStyle/>
          <a:p>
            <a:pPr marL="0" indent="0">
              <a:buNone/>
            </a:pPr>
            <a:r>
              <a:rPr lang="en-US" dirty="0" smtClean="0"/>
              <a:t>[What does it mean for someone to be a good physics student?] I don’t know! I would have given you a very different answer when I started my career. The answer back then is ‘someone who’s a lot like me’—does really well in his or her physics classes, goes on to get a PhD in grad school…. Right now I’m not sure I know the answer. This may sound weird, but I’m not sure I really want to have </a:t>
            </a:r>
            <a:r>
              <a:rPr lang="en-US" dirty="0" smtClean="0"/>
              <a:t>in </a:t>
            </a:r>
            <a:r>
              <a:rPr lang="en-US" dirty="0" smtClean="0"/>
              <a:t>my mind a vision of what I would consider to be a good physics student, because any concrete model I have in my mind, a person I consider to be a good physics student, is going to be exclusionary.” (professor)</a:t>
            </a:r>
            <a:endParaRPr lang="en-US" dirty="0"/>
          </a:p>
        </p:txBody>
      </p:sp>
    </p:spTree>
    <p:extLst>
      <p:ext uri="{BB962C8B-B14F-4D97-AF65-F5344CB8AC3E}">
        <p14:creationId xmlns:p14="http://schemas.microsoft.com/office/powerpoint/2010/main" val="91541207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Control their biases</a:t>
            </a:r>
            <a:endParaRPr lang="en-US" dirty="0"/>
          </a:p>
        </p:txBody>
      </p:sp>
      <p:sp>
        <p:nvSpPr>
          <p:cNvPr id="3" name="Content Placeholder 2"/>
          <p:cNvSpPr>
            <a:spLocks noGrp="1"/>
          </p:cNvSpPr>
          <p:nvPr>
            <p:ph idx="1"/>
          </p:nvPr>
        </p:nvSpPr>
        <p:spPr>
          <a:xfrm>
            <a:off x="1043492" y="1383923"/>
            <a:ext cx="6777317" cy="5367083"/>
          </a:xfrm>
        </p:spPr>
        <p:txBody>
          <a:bodyPr>
            <a:normAutofit fontScale="62500" lnSpcReduction="20000"/>
          </a:bodyPr>
          <a:lstStyle/>
          <a:p>
            <a:pPr marL="0" indent="0">
              <a:buNone/>
            </a:pPr>
            <a:r>
              <a:rPr lang="en-US" dirty="0" smtClean="0"/>
              <a:t>“Between the three of us [all the professors in the department], we do a pretty good job of calling out instances of sexism, racism, that occur naturally because computer science is a boys club right now, despite our best efforts of changing that.” (associate professor)</a:t>
            </a:r>
          </a:p>
          <a:p>
            <a:pPr marL="0" indent="0">
              <a:buNone/>
            </a:pPr>
            <a:endParaRPr lang="en-US" dirty="0" smtClean="0"/>
          </a:p>
          <a:p>
            <a:pPr marL="0" indent="0">
              <a:buNone/>
            </a:pPr>
            <a:r>
              <a:rPr lang="en-US" dirty="0" smtClean="0"/>
              <a:t>“I think we all acknowledge that life isn’t the same in mathematics for women as it is for men—both as a teacher and a researcher—and so we always have this in our minds when we’re thinking about issues of classroom dynamics, issues of mathematical methodologies or educational methodologies, and how ‘well, this really works well for me’ is a pointless statement.” (professor)</a:t>
            </a:r>
            <a:endParaRPr lang="en-US" dirty="0"/>
          </a:p>
        </p:txBody>
      </p:sp>
    </p:spTree>
    <p:extLst>
      <p:ext uri="{BB962C8B-B14F-4D97-AF65-F5344CB8AC3E}">
        <p14:creationId xmlns:p14="http://schemas.microsoft.com/office/powerpoint/2010/main" val="419168856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outtake reels</a:t>
            </a:r>
            <a:endParaRPr lang="en-US" dirty="0"/>
          </a:p>
        </p:txBody>
      </p:sp>
      <p:sp>
        <p:nvSpPr>
          <p:cNvPr id="3" name="Content Placeholder 2"/>
          <p:cNvSpPr>
            <a:spLocks noGrp="1"/>
          </p:cNvSpPr>
          <p:nvPr>
            <p:ph idx="1"/>
          </p:nvPr>
        </p:nvSpPr>
        <p:spPr/>
        <p:txBody>
          <a:bodyPr/>
          <a:lstStyle/>
          <a:p>
            <a:r>
              <a:rPr lang="en-US" dirty="0" smtClean="0"/>
              <a:t>Slides I wanted to include that just really didn’t fit</a:t>
            </a:r>
            <a:endParaRPr lang="en-US" dirty="0"/>
          </a:p>
        </p:txBody>
      </p:sp>
    </p:spTree>
    <p:extLst>
      <p:ext uri="{BB962C8B-B14F-4D97-AF65-F5344CB8AC3E}">
        <p14:creationId xmlns:p14="http://schemas.microsoft.com/office/powerpoint/2010/main" val="15976536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Women of color in physics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30343971"/>
              </p:ext>
            </p:extLst>
          </p:nvPr>
        </p:nvGraphicFramePr>
        <p:xfrm>
          <a:off x="245820" y="1369224"/>
          <a:ext cx="8898180" cy="57052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90819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Women of color in STEM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86932736"/>
              </p:ext>
            </p:extLst>
          </p:nvPr>
        </p:nvGraphicFramePr>
        <p:xfrm>
          <a:off x="1042990" y="1417639"/>
          <a:ext cx="6777037" cy="54403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7219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research</a:t>
            </a:r>
            <a:endParaRPr lang="en-US" dirty="0"/>
          </a:p>
        </p:txBody>
      </p:sp>
      <p:sp>
        <p:nvSpPr>
          <p:cNvPr id="3" name="Content Placeholder 2"/>
          <p:cNvSpPr>
            <a:spLocks noGrp="1"/>
          </p:cNvSpPr>
          <p:nvPr>
            <p:ph idx="1"/>
          </p:nvPr>
        </p:nvSpPr>
        <p:spPr/>
        <p:txBody>
          <a:bodyPr/>
          <a:lstStyle/>
          <a:p>
            <a:r>
              <a:rPr lang="en-US" dirty="0" smtClean="0"/>
              <a:t>Explores questions we don’t know the answers to</a:t>
            </a:r>
          </a:p>
          <a:p>
            <a:pPr lvl="1"/>
            <a:r>
              <a:rPr lang="en-US" dirty="0" smtClean="0"/>
              <a:t>Open-ended questions</a:t>
            </a:r>
          </a:p>
          <a:p>
            <a:pPr lvl="1"/>
            <a:r>
              <a:rPr lang="en-US" dirty="0" smtClean="0"/>
              <a:t>Careful follow-up questions</a:t>
            </a:r>
          </a:p>
          <a:p>
            <a:pPr lvl="1"/>
            <a:r>
              <a:rPr lang="en-US" dirty="0" smtClean="0"/>
              <a:t>Member checking</a:t>
            </a:r>
            <a:endParaRPr lang="en-US" dirty="0"/>
          </a:p>
        </p:txBody>
      </p:sp>
    </p:spTree>
    <p:extLst>
      <p:ext uri="{BB962C8B-B14F-4D97-AF65-F5344CB8AC3E}">
        <p14:creationId xmlns:p14="http://schemas.microsoft.com/office/powerpoint/2010/main" val="298681877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Isolation</a:t>
            </a:r>
            <a:endParaRPr lang="en-US" dirty="0"/>
          </a:p>
        </p:txBody>
      </p:sp>
      <p:sp>
        <p:nvSpPr>
          <p:cNvPr id="3" name="Content Placeholder 2"/>
          <p:cNvSpPr>
            <a:spLocks noGrp="1"/>
          </p:cNvSpPr>
          <p:nvPr>
            <p:ph idx="1"/>
          </p:nvPr>
        </p:nvSpPr>
        <p:spPr/>
        <p:txBody>
          <a:bodyPr/>
          <a:lstStyle/>
          <a:p>
            <a:pPr marL="0" indent="0">
              <a:buNone/>
            </a:pPr>
            <a:r>
              <a:rPr lang="en-US" dirty="0"/>
              <a:t>“[Being Latina] affected me because there’s no Latinas, or, if there are any, I don’t know them. So, in that sense, it’s you know, ‘Oh, what’s wrong with us, are we dumb?’” </a:t>
            </a:r>
            <a:r>
              <a:rPr lang="en-US" dirty="0" smtClean="0"/>
              <a:t> (senior physics major)</a:t>
            </a:r>
            <a:endParaRPr lang="en-US" dirty="0"/>
          </a:p>
        </p:txBody>
      </p:sp>
    </p:spTree>
    <p:extLst>
      <p:ext uri="{BB962C8B-B14F-4D97-AF65-F5344CB8AC3E}">
        <p14:creationId xmlns:p14="http://schemas.microsoft.com/office/powerpoint/2010/main" val="364952603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Microaggressions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“I communicated that it was a tradition on both sides of my family to honor surviving slavery, and that I thought that was really important for my [future] children – that I wanted them to know that they come from a background of people who have survived very difficult things and that makes them very strong.… And at some point, one of the [White] guys jumps in and says, “You know, you Black people are always complaining about slavery. And you should just get over it. It happened a long time ago and it doesn’t affect you anymore. And you Black people won’t shut up about it.” </a:t>
            </a:r>
          </a:p>
          <a:p>
            <a:pPr marL="0" indent="0">
              <a:buNone/>
            </a:pPr>
            <a:endParaRPr lang="en-US" dirty="0"/>
          </a:p>
        </p:txBody>
      </p:sp>
    </p:spTree>
    <p:extLst>
      <p:ext uri="{BB962C8B-B14F-4D97-AF65-F5344CB8AC3E}">
        <p14:creationId xmlns:p14="http://schemas.microsoft.com/office/powerpoint/2010/main" val="169188288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Reduce competition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try really hard not to have the competitive model of the major. My sense is that having a competitive model is one of the things that tends to make it less attractive to women. Mind you, this is another one of those things that I view as ironic because I was insanely competitive as an undergrad.” (professor)</a:t>
            </a:r>
            <a:endParaRPr lang="en-US" dirty="0"/>
          </a:p>
        </p:txBody>
      </p:sp>
    </p:spTree>
    <p:extLst>
      <p:ext uri="{BB962C8B-B14F-4D97-AF65-F5344CB8AC3E}">
        <p14:creationId xmlns:p14="http://schemas.microsoft.com/office/powerpoint/2010/main" val="7684804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the Double Bind</a:t>
            </a:r>
            <a:endParaRPr lang="en-US" dirty="0"/>
          </a:p>
        </p:txBody>
      </p:sp>
      <p:sp>
        <p:nvSpPr>
          <p:cNvPr id="3" name="Content Placeholder 2"/>
          <p:cNvSpPr>
            <a:spLocks noGrp="1"/>
          </p:cNvSpPr>
          <p:nvPr>
            <p:ph idx="1"/>
          </p:nvPr>
        </p:nvSpPr>
        <p:spPr/>
        <p:txBody>
          <a:bodyPr>
            <a:normAutofit fontScale="85000" lnSpcReduction="20000"/>
          </a:bodyPr>
          <a:lstStyle/>
          <a:p>
            <a:pPr marL="457200" lvl="0" indent="-228600">
              <a:spcBef>
                <a:spcPts val="0"/>
              </a:spcBef>
            </a:pPr>
            <a:r>
              <a:rPr lang="en" dirty="0"/>
              <a:t>Goal: To discover the strategies that enabled women of color (Asian American, Black, Latina, Native American, and mixed-race women) to achieve higher levels of advancement in STEM education and professions (specifically: physics, astronomy, computer science, engineering)</a:t>
            </a:r>
          </a:p>
          <a:p>
            <a:r>
              <a:rPr lang="en-US" dirty="0" smtClean="0"/>
              <a:t>Co-</a:t>
            </a:r>
            <a:r>
              <a:rPr lang="en-US" dirty="0" err="1" smtClean="0"/>
              <a:t>Pis</a:t>
            </a:r>
            <a:r>
              <a:rPr lang="en-US" dirty="0" smtClean="0"/>
              <a:t>: </a:t>
            </a:r>
            <a:r>
              <a:rPr lang="en-US" dirty="0" err="1" smtClean="0"/>
              <a:t>Apriel</a:t>
            </a:r>
            <a:r>
              <a:rPr lang="en-US" dirty="0" smtClean="0"/>
              <a:t> </a:t>
            </a:r>
            <a:r>
              <a:rPr lang="en-US" dirty="0" err="1" smtClean="0"/>
              <a:t>Hodari</a:t>
            </a:r>
            <a:r>
              <a:rPr lang="en-US" dirty="0" smtClean="0"/>
              <a:t>, Eureka Scientific; Maria </a:t>
            </a:r>
            <a:r>
              <a:rPr lang="en-US" dirty="0" err="1" smtClean="0"/>
              <a:t>Ong</a:t>
            </a:r>
            <a:r>
              <a:rPr lang="en-US" dirty="0" smtClean="0"/>
              <a:t>, TERC</a:t>
            </a:r>
            <a:endParaRPr lang="en-US" dirty="0"/>
          </a:p>
        </p:txBody>
      </p:sp>
    </p:spTree>
    <p:extLst>
      <p:ext uri="{BB962C8B-B14F-4D97-AF65-F5344CB8AC3E}">
        <p14:creationId xmlns:p14="http://schemas.microsoft.com/office/powerpoint/2010/main" val="3887939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the Double Bind</a:t>
            </a:r>
            <a:endParaRPr lang="en-US" dirty="0"/>
          </a:p>
        </p:txBody>
      </p:sp>
      <p:sp>
        <p:nvSpPr>
          <p:cNvPr id="3" name="Content Placeholder 2"/>
          <p:cNvSpPr>
            <a:spLocks noGrp="1"/>
          </p:cNvSpPr>
          <p:nvPr>
            <p:ph idx="1"/>
          </p:nvPr>
        </p:nvSpPr>
        <p:spPr>
          <a:xfrm>
            <a:off x="457200" y="1600200"/>
            <a:ext cx="8229600" cy="5110877"/>
          </a:xfrm>
        </p:spPr>
        <p:txBody>
          <a:bodyPr>
            <a:normAutofit/>
          </a:bodyPr>
          <a:lstStyle/>
          <a:p>
            <a:pPr marL="457200" lvl="0" indent="-228600">
              <a:spcBef>
                <a:spcPts val="0"/>
              </a:spcBef>
            </a:pPr>
            <a:r>
              <a:rPr lang="en" sz="2000" dirty="0" smtClean="0"/>
              <a:t>NSF-funded </a:t>
            </a:r>
            <a:r>
              <a:rPr lang="en" sz="2000" dirty="0"/>
              <a:t>research </a:t>
            </a:r>
            <a:r>
              <a:rPr lang="en" sz="2000" dirty="0" smtClean="0"/>
              <a:t>projects:</a:t>
            </a:r>
            <a:endParaRPr lang="en" sz="2000" dirty="0"/>
          </a:p>
          <a:p>
            <a:pPr marL="914400" lvl="1" indent="-228600">
              <a:spcBef>
                <a:spcPts val="0"/>
              </a:spcBef>
            </a:pPr>
            <a:r>
              <a:rPr lang="en" sz="2000" dirty="0"/>
              <a:t>Beyond the Double Bind </a:t>
            </a:r>
          </a:p>
          <a:p>
            <a:pPr marL="914400" lvl="1" indent="-228600">
              <a:spcBef>
                <a:spcPts val="0"/>
              </a:spcBef>
            </a:pPr>
            <a:r>
              <a:rPr lang="en" sz="2000" dirty="0"/>
              <a:t>Computing Beyond the Double Bind </a:t>
            </a:r>
            <a:endParaRPr lang="en-US" sz="2000" dirty="0" smtClean="0"/>
          </a:p>
          <a:p>
            <a:pPr marL="914400" lvl="1" indent="-228600">
              <a:spcBef>
                <a:spcPts val="0"/>
              </a:spcBef>
            </a:pPr>
            <a:r>
              <a:rPr lang="en-US" sz="2000" dirty="0" smtClean="0"/>
              <a:t>Engineering Beyond the Double Bind </a:t>
            </a:r>
            <a:endParaRPr lang="en" sz="2000" dirty="0"/>
          </a:p>
          <a:p>
            <a:pPr marL="457200" lvl="0" indent="-228600">
              <a:spcBef>
                <a:spcPts val="0"/>
              </a:spcBef>
            </a:pPr>
            <a:r>
              <a:rPr lang="en" sz="2000" dirty="0" smtClean="0"/>
              <a:t>Qualitative </a:t>
            </a:r>
            <a:r>
              <a:rPr lang="en" sz="2000" dirty="0"/>
              <a:t>interviews with 43 women of color, of varying racial/ethnic groups, career stages (students &amp; professionals), and the four STEM disciplines we studied. 20 were students, but all provided information on academic experiences.</a:t>
            </a:r>
          </a:p>
          <a:p>
            <a:pPr marL="457200" lvl="0" indent="-228600">
              <a:spcBef>
                <a:spcPts val="0"/>
              </a:spcBef>
            </a:pPr>
            <a:r>
              <a:rPr lang="en" sz="2000" dirty="0"/>
              <a:t>Narrative inquiry and analysis</a:t>
            </a:r>
          </a:p>
          <a:p>
            <a:pPr marL="457200" lvl="0" indent="-228600">
              <a:spcBef>
                <a:spcPts val="0"/>
              </a:spcBef>
            </a:pPr>
            <a:r>
              <a:rPr lang="en" sz="2000" dirty="0"/>
              <a:t>Mix of inductive and deductive coding </a:t>
            </a:r>
            <a:r>
              <a:rPr lang="en" sz="2000" dirty="0" smtClean="0"/>
              <a:t>methods</a:t>
            </a:r>
            <a:endParaRPr lang="en" sz="2000" dirty="0"/>
          </a:p>
        </p:txBody>
      </p:sp>
    </p:spTree>
    <p:extLst>
      <p:ext uri="{BB962C8B-B14F-4D97-AF65-F5344CB8AC3E}">
        <p14:creationId xmlns:p14="http://schemas.microsoft.com/office/powerpoint/2010/main" val="27163276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study</a:t>
            </a:r>
            <a:endParaRPr lang="en-US" dirty="0"/>
          </a:p>
        </p:txBody>
      </p:sp>
      <p:sp>
        <p:nvSpPr>
          <p:cNvPr id="3" name="Content Placeholder 2"/>
          <p:cNvSpPr>
            <a:spLocks noGrp="1"/>
          </p:cNvSpPr>
          <p:nvPr>
            <p:ph idx="1"/>
          </p:nvPr>
        </p:nvSpPr>
        <p:spPr/>
        <p:txBody>
          <a:bodyPr>
            <a:normAutofit lnSpcReduction="10000"/>
          </a:bodyPr>
          <a:lstStyle/>
          <a:p>
            <a:r>
              <a:rPr lang="en-US" dirty="0" smtClean="0"/>
              <a:t>Goal 1: to find out what it’s like to be a woman studying physics, math and computer science in departments where lots of women major in those fields</a:t>
            </a:r>
          </a:p>
          <a:p>
            <a:r>
              <a:rPr lang="en-US" dirty="0" smtClean="0"/>
              <a:t>Goal 2: With a special focus on women of color</a:t>
            </a:r>
            <a:endParaRPr lang="en-US" dirty="0"/>
          </a:p>
        </p:txBody>
      </p:sp>
    </p:spTree>
    <p:extLst>
      <p:ext uri="{BB962C8B-B14F-4D97-AF65-F5344CB8AC3E}">
        <p14:creationId xmlns:p14="http://schemas.microsoft.com/office/powerpoint/2010/main" val="2080706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study</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457200" lvl="0" indent="-228600">
              <a:spcBef>
                <a:spcPts val="0"/>
              </a:spcBef>
            </a:pPr>
            <a:r>
              <a:rPr lang="en" sz="2400" dirty="0"/>
              <a:t>Ethnography</a:t>
            </a:r>
          </a:p>
          <a:p>
            <a:pPr marL="457200" lvl="0" indent="-228600">
              <a:lnSpc>
                <a:spcPct val="115000"/>
              </a:lnSpc>
              <a:spcBef>
                <a:spcPts val="0"/>
              </a:spcBef>
            </a:pPr>
            <a:r>
              <a:rPr lang="en" sz="2400" dirty="0"/>
              <a:t>Physics, math and computer science departments (at one school) where 37% of grads are women.</a:t>
            </a:r>
            <a:r>
              <a:rPr lang="en-US" sz="2400" dirty="0"/>
              <a:t/>
            </a:r>
            <a:br>
              <a:rPr lang="en-US" sz="2400" dirty="0"/>
            </a:br>
            <a:r>
              <a:rPr lang="en" sz="2400" dirty="0"/>
              <a:t>National average: 28% Liberal arts average: 31%, st dev 5%</a:t>
            </a:r>
          </a:p>
          <a:p>
            <a:pPr marL="457200" lvl="0" indent="-228600">
              <a:spcBef>
                <a:spcPts val="0"/>
              </a:spcBef>
            </a:pPr>
            <a:r>
              <a:rPr lang="en" sz="2400" dirty="0"/>
              <a:t>12 interviews with faculty</a:t>
            </a:r>
            <a:r>
              <a:rPr lang="en-US" sz="2400" dirty="0"/>
              <a:t/>
            </a:r>
            <a:br>
              <a:rPr lang="en-US" sz="2400" dirty="0"/>
            </a:br>
            <a:r>
              <a:rPr lang="en" sz="2400" dirty="0"/>
              <a:t>19 interviews with students</a:t>
            </a:r>
            <a:r>
              <a:rPr lang="en-US" sz="2400" dirty="0"/>
              <a:t/>
            </a:r>
            <a:br>
              <a:rPr lang="en-US" sz="2400" dirty="0"/>
            </a:br>
            <a:r>
              <a:rPr lang="en" sz="2400" dirty="0"/>
              <a:t>(over-sampling women of color)</a:t>
            </a:r>
            <a:r>
              <a:rPr lang="en-US" sz="2400" dirty="0"/>
              <a:t/>
            </a:r>
            <a:br>
              <a:rPr lang="en-US" sz="2400" dirty="0"/>
            </a:br>
            <a:r>
              <a:rPr lang="en" sz="2400" dirty="0"/>
              <a:t>3 class-wide focus groups</a:t>
            </a:r>
            <a:r>
              <a:rPr lang="en-US" sz="2400" dirty="0"/>
              <a:t/>
            </a:r>
            <a:br>
              <a:rPr lang="en-US" sz="2400" dirty="0"/>
            </a:br>
            <a:r>
              <a:rPr lang="en" sz="2400" dirty="0"/>
              <a:t>24 classes attended</a:t>
            </a:r>
          </a:p>
          <a:p>
            <a:pPr marL="457200" lvl="0" indent="-228600">
              <a:spcBef>
                <a:spcPts val="0"/>
              </a:spcBef>
            </a:pPr>
            <a:r>
              <a:rPr lang="en" sz="2400" dirty="0"/>
              <a:t>Grounded theory--looking at the culture of the </a:t>
            </a:r>
            <a:r>
              <a:rPr lang="en" sz="2400" dirty="0" smtClean="0"/>
              <a:t>departments</a:t>
            </a:r>
            <a:endParaRPr lang="en" sz="2400" dirty="0"/>
          </a:p>
        </p:txBody>
      </p:sp>
    </p:spTree>
    <p:extLst>
      <p:ext uri="{BB962C8B-B14F-4D97-AF65-F5344CB8AC3E}">
        <p14:creationId xmlns:p14="http://schemas.microsoft.com/office/powerpoint/2010/main" val="11727526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Being a woman of color in physics</a:t>
            </a:r>
            <a:endParaRPr lang="en-US" dirty="0"/>
          </a:p>
        </p:txBody>
      </p:sp>
      <p:sp>
        <p:nvSpPr>
          <p:cNvPr id="3" name="Content Placeholder 2"/>
          <p:cNvSpPr>
            <a:spLocks noGrp="1"/>
          </p:cNvSpPr>
          <p:nvPr>
            <p:ph idx="1"/>
          </p:nvPr>
        </p:nvSpPr>
        <p:spPr/>
        <p:txBody>
          <a:bodyPr/>
          <a:lstStyle/>
          <a:p>
            <a:r>
              <a:rPr lang="en-US" dirty="0" smtClean="0"/>
              <a:t>Persisting women of color often reported…</a:t>
            </a:r>
          </a:p>
          <a:p>
            <a:pPr lvl="1"/>
            <a:r>
              <a:rPr lang="en-US" dirty="0" smtClean="0"/>
              <a:t>Isolation</a:t>
            </a:r>
          </a:p>
          <a:p>
            <a:pPr lvl="1"/>
            <a:r>
              <a:rPr lang="en-US" dirty="0" err="1" smtClean="0"/>
              <a:t>Microaggressions</a:t>
            </a:r>
            <a:endParaRPr lang="en-US" dirty="0" smtClean="0"/>
          </a:p>
          <a:p>
            <a:pPr lvl="1"/>
            <a:r>
              <a:rPr lang="en-US" dirty="0" smtClean="0"/>
              <a:t>Finding support in counter-spaces</a:t>
            </a:r>
            <a:endParaRPr lang="en-US" dirty="0"/>
          </a:p>
        </p:txBody>
      </p:sp>
    </p:spTree>
    <p:extLst>
      <p:ext uri="{BB962C8B-B14F-4D97-AF65-F5344CB8AC3E}">
        <p14:creationId xmlns:p14="http://schemas.microsoft.com/office/powerpoint/2010/main" val="110152790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1312</TotalTime>
  <Words>6938</Words>
  <Application>Microsoft Macintosh PowerPoint</Application>
  <PresentationFormat>On-screen Show (4:3)</PresentationFormat>
  <Paragraphs>344</Paragraphs>
  <Slides>44</Slides>
  <Notes>42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Twilight</vt:lpstr>
      <vt:lpstr>Creating counter-space Deliberate strategies faculty can use to create environments where women of color thrive</vt:lpstr>
      <vt:lpstr>Citation info for this presentation</vt:lpstr>
      <vt:lpstr>The plan</vt:lpstr>
      <vt:lpstr>Women of color in physics</vt:lpstr>
      <vt:lpstr>Beyond the Double Bind</vt:lpstr>
      <vt:lpstr>Beyond the Double Bind</vt:lpstr>
      <vt:lpstr>My study</vt:lpstr>
      <vt:lpstr>My study</vt:lpstr>
      <vt:lpstr>Being a woman of color in physics</vt:lpstr>
      <vt:lpstr>Isolation</vt:lpstr>
      <vt:lpstr>Isolation</vt:lpstr>
      <vt:lpstr>Microaggressions</vt:lpstr>
      <vt:lpstr>Microaggressions</vt:lpstr>
      <vt:lpstr>Microaggressions</vt:lpstr>
      <vt:lpstr>Microaggressions</vt:lpstr>
      <vt:lpstr>The Sewer Pipe</vt:lpstr>
      <vt:lpstr>Finding counter-space</vt:lpstr>
      <vt:lpstr>Counterspaces</vt:lpstr>
      <vt:lpstr>Departments as counter-spaces</vt:lpstr>
      <vt:lpstr>Departments as counter-spaces</vt:lpstr>
      <vt:lpstr>Friendship and support</vt:lpstr>
      <vt:lpstr>Friendship and support</vt:lpstr>
      <vt:lpstr>Friendship and support</vt:lpstr>
      <vt:lpstr>Trust in professors: microaggressions </vt:lpstr>
      <vt:lpstr>Trust in professors: microaggressions </vt:lpstr>
      <vt:lpstr>What are faculty doing?</vt:lpstr>
      <vt:lpstr>Teach well</vt:lpstr>
      <vt:lpstr>Teach well</vt:lpstr>
      <vt:lpstr>Growth mindset</vt:lpstr>
      <vt:lpstr>Create community</vt:lpstr>
      <vt:lpstr>Create community</vt:lpstr>
      <vt:lpstr>Value a broad range of students</vt:lpstr>
      <vt:lpstr>Support URM students</vt:lpstr>
      <vt:lpstr>Make careful hires</vt:lpstr>
      <vt:lpstr>Advocate for women faculty</vt:lpstr>
      <vt:lpstr>No criticism zone</vt:lpstr>
      <vt:lpstr>Control their biases</vt:lpstr>
      <vt:lpstr>Control their biases</vt:lpstr>
      <vt:lpstr>The outtake reels</vt:lpstr>
      <vt:lpstr>Women of color in STEM</vt:lpstr>
      <vt:lpstr>Qualitative research</vt:lpstr>
      <vt:lpstr>Isolation</vt:lpstr>
      <vt:lpstr>Microaggressions</vt:lpstr>
      <vt:lpstr>Reduce competition</vt:lpstr>
    </vt:vector>
  </TitlesOfParts>
  <Company>St. Mary's College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cp:revision>
  <dcterms:created xsi:type="dcterms:W3CDTF">2016-07-18T13:27:38Z</dcterms:created>
  <dcterms:modified xsi:type="dcterms:W3CDTF">2016-07-20T12:40:15Z</dcterms:modified>
</cp:coreProperties>
</file>